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6"/>
  </p:notesMasterIdLst>
  <p:sldIdLst>
    <p:sldId id="278" r:id="rId5"/>
    <p:sldId id="279" r:id="rId6"/>
    <p:sldId id="294" r:id="rId7"/>
    <p:sldId id="295" r:id="rId8"/>
    <p:sldId id="296" r:id="rId9"/>
    <p:sldId id="297" r:id="rId10"/>
    <p:sldId id="281" r:id="rId11"/>
    <p:sldId id="283" r:id="rId12"/>
    <p:sldId id="284" r:id="rId13"/>
    <p:sldId id="282" r:id="rId14"/>
    <p:sldId id="285" r:id="rId15"/>
    <p:sldId id="287" r:id="rId16"/>
    <p:sldId id="288" r:id="rId17"/>
    <p:sldId id="289" r:id="rId18"/>
    <p:sldId id="290" r:id="rId19"/>
    <p:sldId id="298" r:id="rId20"/>
    <p:sldId id="291" r:id="rId21"/>
    <p:sldId id="292" r:id="rId22"/>
    <p:sldId id="293" r:id="rId23"/>
    <p:sldId id="280" r:id="rId24"/>
    <p:sldId id="299" r:id="rId2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09" autoAdjust="0"/>
  </p:normalViewPr>
  <p:slideViewPr>
    <p:cSldViewPr snapToGrid="0" snapToObjects="1">
      <p:cViewPr varScale="1">
        <p:scale>
          <a:sx n="72" d="100"/>
          <a:sy n="72" d="100"/>
        </p:scale>
        <p:origin x="660" y="6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sorterViewPr>
    <p:cViewPr>
      <p:scale>
        <a:sx n="100" d="100"/>
        <a:sy n="100" d="100"/>
      </p:scale>
      <p:origin x="0" y="-10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95417250349E-2"/>
          <c:y val="3.4334763948497854E-2"/>
          <c:w val="0.93716586935650903"/>
          <c:h val="0.81879895914298262"/>
        </c:manualLayout>
      </c:layout>
      <c:barChart>
        <c:barDir val="bar"/>
        <c:grouping val="clustered"/>
        <c:varyColors val="0"/>
        <c:ser>
          <c:idx val="0"/>
          <c:order val="0"/>
          <c:tx>
            <c:strRef>
              <c:f>Sheet1!$B$1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5DD3-4563-B6FC-B5FE9EFC1AB5}"/>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5DD3-4563-B6FC-B5FE9EFC1AB5}"/>
            </c:ext>
          </c:extLst>
        </c:ser>
        <c:ser>
          <c:idx val="2"/>
          <c:order val="2"/>
          <c:tx>
            <c:strRef>
              <c:f>Sheet1!$D$1</c:f>
              <c:strCache>
                <c:ptCount val="1"/>
                <c:pt idx="0">
                  <c:v>Series 1</c:v>
                </c:pt>
              </c:strCache>
            </c:strRef>
          </c:tx>
          <c:spPr>
            <a:solidFill>
              <a:schemeClr val="accent1"/>
            </a:solidFill>
            <a:ln>
              <a:noFill/>
            </a:ln>
            <a:effectLst/>
          </c:spPr>
          <c:invertIfNegative val="0"/>
          <c:dPt>
            <c:idx val="3"/>
            <c:invertIfNegative val="0"/>
            <c:bubble3D val="0"/>
            <c:spPr>
              <a:solidFill>
                <a:schemeClr val="accent1"/>
              </a:solidFill>
              <a:ln>
                <a:noFill/>
              </a:ln>
              <a:effectLst>
                <a:softEdge rad="0"/>
              </a:effectLst>
            </c:spPr>
            <c:extLst>
              <c:ext xmlns:c16="http://schemas.microsoft.com/office/drawing/2014/chart" uri="{C3380CC4-5D6E-409C-BE32-E72D297353CC}">
                <c16:uniqueId val="{00000003-5DD3-4563-B6FC-B5FE9EFC1AB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4-5DD3-4563-B6FC-B5FE9EFC1AB5}"/>
            </c:ext>
          </c:extLst>
        </c:ser>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ilhamfp31/indonesian-abusive-and-hate-speech-twitter-text/code?resource=download" TargetMode="External"/><Relationship Id="rId2" Type="http://schemas.openxmlformats.org/officeDocument/2006/relationships/hyperlink" Target="http://www.kaggle.com/" TargetMode="Externa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769704" y="278294"/>
            <a:ext cx="6824870" cy="2637184"/>
          </a:xfrm>
        </p:spPr>
        <p:txBody>
          <a:bodyPr/>
          <a:lstStyle/>
          <a:p>
            <a:r>
              <a:rPr lang="en-GB" sz="3600" cap="none" dirty="0">
                <a:latin typeface="Aharoni" panose="02010803020104030203" pitchFamily="2" charset="-79"/>
                <a:cs typeface="Aharoni" panose="02010803020104030203" pitchFamily="2" charset="-79"/>
              </a:rPr>
              <a:t>Sweeping Away The Hate: </a:t>
            </a:r>
            <a:br>
              <a:rPr lang="en-GB" sz="3600" cap="none" dirty="0">
                <a:latin typeface="Aharoni" panose="02010803020104030203" pitchFamily="2" charset="-79"/>
                <a:cs typeface="Aharoni" panose="02010803020104030203" pitchFamily="2" charset="-79"/>
              </a:rPr>
            </a:br>
            <a:r>
              <a:rPr lang="en-GB" sz="3600" cap="none" dirty="0">
                <a:latin typeface="Aharoni" panose="02010803020104030203" pitchFamily="2" charset="-79"/>
                <a:cs typeface="Aharoni" panose="02010803020104030203" pitchFamily="2" charset="-79"/>
              </a:rPr>
              <a:t>A Closer Look At Cleansing </a:t>
            </a:r>
            <a:br>
              <a:rPr lang="en-GB" sz="3600" cap="none" dirty="0">
                <a:latin typeface="Aharoni" panose="02010803020104030203" pitchFamily="2" charset="-79"/>
                <a:cs typeface="Aharoni" panose="02010803020104030203" pitchFamily="2" charset="-79"/>
              </a:rPr>
            </a:br>
            <a:r>
              <a:rPr lang="en-GB" sz="3600" cap="none" dirty="0">
                <a:latin typeface="Aharoni" panose="02010803020104030203" pitchFamily="2" charset="-79"/>
                <a:cs typeface="Aharoni" panose="02010803020104030203" pitchFamily="2" charset="-79"/>
              </a:rPr>
              <a:t>Abusive Tweets </a:t>
            </a:r>
            <a:br>
              <a:rPr lang="en-GB" sz="3600" cap="none" dirty="0">
                <a:latin typeface="Aharoni" panose="02010803020104030203" pitchFamily="2" charset="-79"/>
                <a:cs typeface="Aharoni" panose="02010803020104030203" pitchFamily="2" charset="-79"/>
              </a:rPr>
            </a:br>
            <a:r>
              <a:rPr lang="en-GB" sz="3600" cap="none" dirty="0">
                <a:latin typeface="Aharoni" panose="02010803020104030203" pitchFamily="2" charset="-79"/>
                <a:cs typeface="Aharoni" panose="02010803020104030203" pitchFamily="2" charset="-79"/>
              </a:rPr>
              <a:t>From Social Media Data</a:t>
            </a:r>
            <a:br>
              <a:rPr lang="en-US" sz="3600" dirty="0"/>
            </a:br>
            <a:endParaRPr lang="en-US" sz="3600"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776871" y="3788662"/>
            <a:ext cx="4823790" cy="878908"/>
          </a:xfrm>
        </p:spPr>
        <p:txBody>
          <a:bodyPr/>
          <a:lstStyle/>
          <a:p>
            <a:r>
              <a:rPr lang="en-US" dirty="0" err="1"/>
              <a:t>Rahmatina</a:t>
            </a:r>
            <a:r>
              <a:rPr lang="en-US" dirty="0"/>
              <a:t> Ari </a:t>
            </a:r>
            <a:r>
              <a:rPr lang="en-US" dirty="0" err="1"/>
              <a:t>Apriliana</a:t>
            </a:r>
            <a:r>
              <a:rPr lang="en-US" dirty="0"/>
              <a:t> </a:t>
            </a:r>
          </a:p>
          <a:p>
            <a:r>
              <a:rPr lang="en-US" dirty="0"/>
              <a:t>(DSC Wave 7 – Binar Academy)</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11</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2452269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498574" y="866648"/>
            <a:ext cx="8653802" cy="1145032"/>
          </a:xfrm>
        </p:spPr>
        <p:txBody>
          <a:bodyPr/>
          <a:lstStyle/>
          <a:p>
            <a:r>
              <a:rPr lang="en-US" sz="4000" dirty="0"/>
              <a:t>Data preparation &amp; analyze</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BATASAN Cleaning data</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685032" y="2877312"/>
            <a:ext cx="7870864" cy="3684588"/>
          </a:xfrm>
        </p:spPr>
        <p:txBody>
          <a:bodyPr/>
          <a:lstStyle/>
          <a:p>
            <a:r>
              <a:rPr lang="en-US" dirty="0" err="1"/>
              <a:t>Seluruh</a:t>
            </a:r>
            <a:r>
              <a:rPr lang="en-US" dirty="0"/>
              <a:t> </a:t>
            </a:r>
            <a:r>
              <a:rPr lang="en-US" dirty="0" err="1"/>
              <a:t>alfabet</a:t>
            </a:r>
            <a:r>
              <a:rPr lang="en-US" dirty="0"/>
              <a:t> pada data tweet </a:t>
            </a:r>
            <a:r>
              <a:rPr lang="en-US" dirty="0" err="1"/>
              <a:t>dalam</a:t>
            </a:r>
            <a:r>
              <a:rPr lang="en-US" dirty="0"/>
              <a:t> </a:t>
            </a:r>
            <a:r>
              <a:rPr lang="en-US" dirty="0" err="1"/>
              <a:t>bentuk</a:t>
            </a:r>
            <a:r>
              <a:rPr lang="en-US" dirty="0"/>
              <a:t> </a:t>
            </a:r>
            <a:r>
              <a:rPr lang="en-US" i="1" dirty="0"/>
              <a:t>lowercase </a:t>
            </a:r>
            <a:r>
              <a:rPr lang="en-US" dirty="0"/>
              <a:t>(</a:t>
            </a:r>
            <a:r>
              <a:rPr lang="en-US" dirty="0" err="1"/>
              <a:t>huruf</a:t>
            </a:r>
            <a:r>
              <a:rPr lang="en-US" dirty="0"/>
              <a:t> </a:t>
            </a:r>
            <a:r>
              <a:rPr lang="en-US" dirty="0" err="1"/>
              <a:t>kecil</a:t>
            </a:r>
            <a:r>
              <a:rPr lang="en-US" dirty="0"/>
              <a:t>)</a:t>
            </a:r>
          </a:p>
          <a:p>
            <a:r>
              <a:rPr lang="en-US" dirty="0" err="1"/>
              <a:t>Tidak</a:t>
            </a:r>
            <a:r>
              <a:rPr lang="en-US" dirty="0"/>
              <a:t> </a:t>
            </a:r>
            <a:r>
              <a:rPr lang="en-US" dirty="0" err="1"/>
              <a:t>ada</a:t>
            </a:r>
            <a:r>
              <a:rPr lang="en-US" dirty="0"/>
              <a:t> URL yang </a:t>
            </a:r>
            <a:r>
              <a:rPr lang="en-US" dirty="0" err="1"/>
              <a:t>berawalan</a:t>
            </a:r>
            <a:r>
              <a:rPr lang="en-US" dirty="0"/>
              <a:t> </a:t>
            </a:r>
            <a:r>
              <a:rPr lang="en-US" dirty="0" err="1"/>
              <a:t>dengan</a:t>
            </a:r>
            <a:r>
              <a:rPr lang="en-US" dirty="0"/>
              <a:t> http/https </a:t>
            </a:r>
          </a:p>
          <a:p>
            <a:r>
              <a:rPr lang="en-US" dirty="0" err="1"/>
              <a:t>Tidak</a:t>
            </a:r>
            <a:r>
              <a:rPr lang="en-US" dirty="0"/>
              <a:t> </a:t>
            </a:r>
            <a:r>
              <a:rPr lang="en-US" dirty="0" err="1"/>
              <a:t>ada</a:t>
            </a:r>
            <a:r>
              <a:rPr lang="en-US" dirty="0"/>
              <a:t> \</a:t>
            </a:r>
            <a:r>
              <a:rPr lang="en-US" dirty="0" err="1"/>
              <a:t>xDD</a:t>
            </a:r>
            <a:r>
              <a:rPr lang="en-US" dirty="0"/>
              <a:t> substring</a:t>
            </a:r>
          </a:p>
          <a:p>
            <a:r>
              <a:rPr lang="en-US" dirty="0" err="1"/>
              <a:t>Tidak</a:t>
            </a:r>
            <a:r>
              <a:rPr lang="en-US" dirty="0"/>
              <a:t> </a:t>
            </a:r>
            <a:r>
              <a:rPr lang="en-US" dirty="0" err="1"/>
              <a:t>ada</a:t>
            </a:r>
            <a:r>
              <a:rPr lang="en-US" dirty="0"/>
              <a:t> kata user</a:t>
            </a:r>
          </a:p>
          <a:p>
            <a:r>
              <a:rPr lang="en-US" dirty="0" err="1"/>
              <a:t>Tidak</a:t>
            </a:r>
            <a:r>
              <a:rPr lang="en-US" dirty="0"/>
              <a:t> </a:t>
            </a:r>
            <a:r>
              <a:rPr lang="en-US" dirty="0" err="1"/>
              <a:t>ada</a:t>
            </a:r>
            <a:r>
              <a:rPr lang="en-US" dirty="0"/>
              <a:t> kata rt</a:t>
            </a:r>
          </a:p>
          <a:p>
            <a:r>
              <a:rPr lang="en-US" dirty="0" err="1"/>
              <a:t>Tidak</a:t>
            </a:r>
            <a:r>
              <a:rPr lang="en-US" dirty="0"/>
              <a:t> </a:t>
            </a:r>
            <a:r>
              <a:rPr lang="en-US" dirty="0" err="1"/>
              <a:t>ada</a:t>
            </a:r>
            <a:r>
              <a:rPr lang="en-US" dirty="0"/>
              <a:t> \n</a:t>
            </a:r>
          </a:p>
          <a:p>
            <a:r>
              <a:rPr lang="en-US" dirty="0" err="1"/>
              <a:t>Tidak</a:t>
            </a:r>
            <a:r>
              <a:rPr lang="en-US" dirty="0"/>
              <a:t> </a:t>
            </a:r>
            <a:r>
              <a:rPr lang="en-US" dirty="0" err="1"/>
              <a:t>ada</a:t>
            </a:r>
            <a:r>
              <a:rPr lang="en-US" dirty="0"/>
              <a:t> </a:t>
            </a:r>
            <a:r>
              <a:rPr lang="en-US" dirty="0" err="1"/>
              <a:t>karakter</a:t>
            </a:r>
            <a:r>
              <a:rPr lang="en-US" dirty="0"/>
              <a:t> non-</a:t>
            </a:r>
            <a:r>
              <a:rPr lang="en-US" dirty="0" err="1"/>
              <a:t>alfanumerik</a:t>
            </a:r>
            <a:r>
              <a:rPr lang="en-US" dirty="0"/>
              <a:t> (</a:t>
            </a:r>
            <a:r>
              <a:rPr lang="en-US" dirty="0" err="1"/>
              <a:t>tanda</a:t>
            </a:r>
            <a:r>
              <a:rPr lang="en-US" dirty="0"/>
              <a:t> </a:t>
            </a:r>
            <a:r>
              <a:rPr lang="en-US" dirty="0" err="1"/>
              <a:t>baca</a:t>
            </a:r>
            <a:r>
              <a:rPr lang="en-US" dirty="0"/>
              <a:t>-</a:t>
            </a:r>
            <a:r>
              <a:rPr lang="en-US" i="1" dirty="0"/>
              <a:t>punctuation</a:t>
            </a:r>
            <a:r>
              <a:rPr lang="en-US" dirty="0"/>
              <a:t>)</a:t>
            </a:r>
          </a:p>
          <a:p>
            <a:r>
              <a:rPr lang="en-US" dirty="0" err="1"/>
              <a:t>Tidak</a:t>
            </a:r>
            <a:r>
              <a:rPr lang="en-US" dirty="0"/>
              <a:t> </a:t>
            </a:r>
            <a:r>
              <a:rPr lang="en-US" dirty="0" err="1"/>
              <a:t>ada</a:t>
            </a:r>
            <a:r>
              <a:rPr lang="en-US" dirty="0"/>
              <a:t> kata </a:t>
            </a:r>
            <a:r>
              <a:rPr lang="en-US" dirty="0" err="1"/>
              <a:t>url</a:t>
            </a:r>
            <a:endParaRPr lang="en-US" dirty="0"/>
          </a:p>
          <a:p>
            <a:r>
              <a:rPr lang="en-US" dirty="0" err="1"/>
              <a:t>Tidak</a:t>
            </a:r>
            <a:r>
              <a:rPr lang="en-US" dirty="0"/>
              <a:t> </a:t>
            </a:r>
            <a:r>
              <a:rPr lang="en-US" dirty="0" err="1"/>
              <a:t>ada</a:t>
            </a:r>
            <a:r>
              <a:rPr lang="en-US" dirty="0"/>
              <a:t> </a:t>
            </a:r>
            <a:r>
              <a:rPr lang="en-US" i="1" dirty="0"/>
              <a:t>double space</a:t>
            </a:r>
          </a:p>
          <a:p>
            <a:r>
              <a:rPr lang="en-US" dirty="0" err="1"/>
              <a:t>Tidak</a:t>
            </a:r>
            <a:r>
              <a:rPr lang="en-US" dirty="0"/>
              <a:t> </a:t>
            </a:r>
            <a:r>
              <a:rPr lang="en-US" dirty="0" err="1"/>
              <a:t>ada</a:t>
            </a:r>
            <a:r>
              <a:rPr lang="en-US" dirty="0"/>
              <a:t> </a:t>
            </a:r>
            <a:r>
              <a:rPr lang="en-US" i="1" dirty="0"/>
              <a:t>space</a:t>
            </a:r>
            <a:r>
              <a:rPr lang="en-US" dirty="0"/>
              <a:t>/</a:t>
            </a:r>
            <a:r>
              <a:rPr lang="en-US" dirty="0" err="1"/>
              <a:t>spasi</a:t>
            </a:r>
            <a:r>
              <a:rPr lang="en-US" dirty="0"/>
              <a:t> di </a:t>
            </a:r>
            <a:r>
              <a:rPr lang="en-US" dirty="0" err="1"/>
              <a:t>awal</a:t>
            </a:r>
            <a:r>
              <a:rPr lang="en-US" dirty="0"/>
              <a:t> dan di </a:t>
            </a:r>
            <a:r>
              <a:rPr lang="en-US" dirty="0" err="1"/>
              <a:t>akhir</a:t>
            </a:r>
            <a:r>
              <a:rPr lang="en-US" dirty="0"/>
              <a:t> </a:t>
            </a:r>
            <a:r>
              <a:rPr lang="en-US" dirty="0" err="1"/>
              <a:t>kalimat</a:t>
            </a:r>
            <a:endParaRPr lang="en-US" dirty="0"/>
          </a:p>
          <a:p>
            <a:r>
              <a:rPr lang="en-US" dirty="0" err="1"/>
              <a:t>Mengubah</a:t>
            </a:r>
            <a:r>
              <a:rPr lang="en-US" dirty="0"/>
              <a:t> kata </a:t>
            </a:r>
            <a:r>
              <a:rPr lang="en-US" dirty="0" err="1"/>
              <a:t>alay</a:t>
            </a:r>
            <a:r>
              <a:rPr lang="en-US" dirty="0"/>
              <a:t> </a:t>
            </a:r>
            <a:r>
              <a:rPr lang="en-US" dirty="0" err="1"/>
              <a:t>menjadi</a:t>
            </a:r>
            <a:r>
              <a:rPr lang="en-US" dirty="0"/>
              <a:t> kata yang </a:t>
            </a:r>
            <a:r>
              <a:rPr lang="en-US" dirty="0" err="1"/>
              <a:t>lebih</a:t>
            </a:r>
            <a:r>
              <a:rPr lang="en-US" dirty="0"/>
              <a:t> </a:t>
            </a:r>
            <a:r>
              <a:rPr lang="en-US" dirty="0" err="1"/>
              <a:t>baku</a:t>
            </a:r>
            <a:endParaRPr lang="en-US" dirty="0"/>
          </a:p>
          <a:p>
            <a:r>
              <a:rPr lang="en-US" dirty="0" err="1"/>
              <a:t>Mengubah</a:t>
            </a:r>
            <a:r>
              <a:rPr lang="en-US" dirty="0"/>
              <a:t> kata </a:t>
            </a:r>
            <a:r>
              <a:rPr lang="en-US" dirty="0" err="1"/>
              <a:t>kasar</a:t>
            </a:r>
            <a:r>
              <a:rPr lang="en-US" dirty="0"/>
              <a:t>/abusive </a:t>
            </a:r>
            <a:r>
              <a:rPr lang="en-US" dirty="0" err="1"/>
              <a:t>menjadi</a:t>
            </a:r>
            <a:r>
              <a:rPr lang="en-US" dirty="0"/>
              <a:t> XXXXX</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498574" y="866648"/>
            <a:ext cx="8653802" cy="1145032"/>
          </a:xfrm>
        </p:spPr>
        <p:txBody>
          <a:bodyPr/>
          <a:lstStyle/>
          <a:p>
            <a:r>
              <a:rPr lang="en-US" sz="4000" dirty="0"/>
              <a:t>Data preparation &amp; analyze</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16</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Cleaning data</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dirty="0"/>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2956111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18</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1901952"/>
            <a:ext cx="6398680" cy="768096"/>
          </a:xfrm>
        </p:spPr>
        <p:txBody>
          <a:bodyPr/>
          <a:lstStyle/>
          <a:p>
            <a:r>
              <a:rPr lang="en-US" sz="3600" b="1" dirty="0">
                <a:solidFill>
                  <a:schemeClr val="accent6"/>
                </a:solidFill>
                <a:latin typeface="Arial Black" panose="020B0604020202020204" pitchFamily="34" charset="0"/>
                <a:ea typeface="Arial Regular" pitchFamily="34" charset="-122"/>
                <a:cs typeface="Arial Black" panose="020B0604020202020204" pitchFamily="34" charset="0"/>
              </a:rPr>
              <a:t>Proses </a:t>
            </a:r>
            <a:r>
              <a:rPr lang="en-US" sz="3600" b="1" dirty="0" err="1">
                <a:solidFill>
                  <a:schemeClr val="accent6"/>
                </a:solidFill>
                <a:latin typeface="Arial Black" panose="020B0604020202020204" pitchFamily="34" charset="0"/>
                <a:ea typeface="Arial Regular" pitchFamily="34" charset="-122"/>
                <a:cs typeface="Arial Black" panose="020B0604020202020204" pitchFamily="34" charset="0"/>
              </a:rPr>
              <a:t>analisis</a:t>
            </a:r>
            <a:r>
              <a:rPr lang="en-US" sz="3600" b="1" dirty="0">
                <a:solidFill>
                  <a:schemeClr val="accent6"/>
                </a:solidFill>
                <a:latin typeface="Arial Black" panose="020B0604020202020204" pitchFamily="34" charset="0"/>
                <a:ea typeface="Arial Regular" pitchFamily="34" charset="-122"/>
                <a:cs typeface="Arial Black" panose="020B0604020202020204" pitchFamily="34" charset="0"/>
              </a:rPr>
              <a:t> data</a:t>
            </a:r>
            <a:endParaRPr lang="en-US" sz="36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Problem Definition</a:t>
            </a:r>
          </a:p>
          <a:p>
            <a:r>
              <a:rPr lang="en-US" dirty="0"/>
              <a:t>Data Preparation</a:t>
            </a:r>
          </a:p>
          <a:p>
            <a:r>
              <a:rPr lang="en-US" dirty="0"/>
              <a:t>​Analyze</a:t>
            </a:r>
          </a:p>
          <a:p>
            <a:r>
              <a:rPr lang="en-US" dirty="0"/>
              <a:t>Result</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sz="3600" dirty="0"/>
              <a:t>Problem definition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b="1" dirty="0"/>
              <a:t>Twitter</a:t>
            </a:r>
            <a:r>
              <a:rPr lang="en-US" dirty="0"/>
              <a:t> </a:t>
            </a:r>
            <a:r>
              <a:rPr lang="en-US" dirty="0" err="1"/>
              <a:t>merupakan</a:t>
            </a:r>
            <a:r>
              <a:rPr lang="en-US" dirty="0"/>
              <a:t> salah </a:t>
            </a:r>
            <a:r>
              <a:rPr lang="en-US" dirty="0" err="1"/>
              <a:t>satu</a:t>
            </a:r>
            <a:r>
              <a:rPr lang="en-US" dirty="0"/>
              <a:t> platform media </a:t>
            </a:r>
            <a:r>
              <a:rPr lang="en-US" dirty="0" err="1"/>
              <a:t>sosial</a:t>
            </a:r>
            <a:r>
              <a:rPr lang="en-US" dirty="0"/>
              <a:t> </a:t>
            </a:r>
            <a:r>
              <a:rPr lang="en-US" dirty="0" err="1"/>
              <a:t>aktif</a:t>
            </a:r>
            <a:r>
              <a:rPr lang="en-US" dirty="0"/>
              <a:t> yang </a:t>
            </a:r>
            <a:r>
              <a:rPr lang="en-US" dirty="0" err="1"/>
              <a:t>memiliki</a:t>
            </a:r>
            <a:r>
              <a:rPr lang="en-US" dirty="0"/>
              <a:t> </a:t>
            </a:r>
            <a:r>
              <a:rPr lang="en-US" dirty="0" err="1"/>
              <a:t>jumlah</a:t>
            </a:r>
            <a:r>
              <a:rPr lang="en-US" dirty="0"/>
              <a:t> </a:t>
            </a:r>
            <a:r>
              <a:rPr lang="en-US" dirty="0" err="1"/>
              <a:t>pengguna</a:t>
            </a:r>
            <a:r>
              <a:rPr lang="en-US" dirty="0"/>
              <a:t> </a:t>
            </a:r>
            <a:r>
              <a:rPr lang="en-US" dirty="0" err="1"/>
              <a:t>cukup</a:t>
            </a:r>
            <a:r>
              <a:rPr lang="en-US" dirty="0"/>
              <a:t> </a:t>
            </a:r>
            <a:r>
              <a:rPr lang="en-US" dirty="0" err="1"/>
              <a:t>banyak</a:t>
            </a:r>
            <a:r>
              <a:rPr lang="en-US" dirty="0"/>
              <a:t> dan </a:t>
            </a:r>
            <a:r>
              <a:rPr lang="en-US" dirty="0" err="1"/>
              <a:t>sering</a:t>
            </a:r>
            <a:r>
              <a:rPr lang="en-US" dirty="0"/>
              <a:t> </a:t>
            </a:r>
            <a:r>
              <a:rPr lang="en-US" dirty="0" err="1"/>
              <a:t>digunakan</a:t>
            </a:r>
            <a:r>
              <a:rPr lang="en-US" dirty="0"/>
              <a:t> untuk </a:t>
            </a:r>
            <a:r>
              <a:rPr lang="en-US" dirty="0" err="1"/>
              <a:t>berkomunikasi</a:t>
            </a:r>
            <a:r>
              <a:rPr lang="en-US" dirty="0"/>
              <a:t> </a:t>
            </a:r>
            <a:r>
              <a:rPr lang="en-US" dirty="0" err="1"/>
              <a:t>secara</a:t>
            </a:r>
            <a:r>
              <a:rPr lang="en-US" dirty="0"/>
              <a:t> real-time. </a:t>
            </a:r>
          </a:p>
          <a:p>
            <a:r>
              <a:rPr lang="en-US" dirty="0"/>
              <a:t>Di dunia media </a:t>
            </a:r>
            <a:r>
              <a:rPr lang="en-US" dirty="0" err="1"/>
              <a:t>sosial</a:t>
            </a:r>
            <a:r>
              <a:rPr lang="en-US" dirty="0"/>
              <a:t>, </a:t>
            </a:r>
            <a:r>
              <a:rPr lang="en-US" dirty="0" err="1"/>
              <a:t>istilah</a:t>
            </a:r>
            <a:r>
              <a:rPr lang="en-US" dirty="0"/>
              <a:t> </a:t>
            </a:r>
            <a:r>
              <a:rPr lang="en-US" b="1" dirty="0"/>
              <a:t>“</a:t>
            </a:r>
            <a:r>
              <a:rPr lang="en-US" b="1" dirty="0" err="1"/>
              <a:t>Ujaran</a:t>
            </a:r>
            <a:r>
              <a:rPr lang="en-US" b="1" dirty="0"/>
              <a:t> </a:t>
            </a:r>
            <a:r>
              <a:rPr lang="en-US" b="1" dirty="0" err="1"/>
              <a:t>Kebencian</a:t>
            </a:r>
            <a:r>
              <a:rPr lang="en-US" b="1" dirty="0"/>
              <a:t>” </a:t>
            </a:r>
            <a:r>
              <a:rPr lang="en-US" dirty="0"/>
              <a:t>atau </a:t>
            </a:r>
            <a:r>
              <a:rPr lang="en-US" b="1" dirty="0"/>
              <a:t>“Hate Speech” </a:t>
            </a:r>
            <a:r>
              <a:rPr lang="en-US" dirty="0" err="1"/>
              <a:t>semakin</a:t>
            </a:r>
            <a:r>
              <a:rPr lang="en-US" dirty="0"/>
              <a:t> </a:t>
            </a:r>
            <a:r>
              <a:rPr lang="en-US" dirty="0" err="1"/>
              <a:t>populer</a:t>
            </a:r>
            <a:r>
              <a:rPr lang="en-US" dirty="0"/>
              <a:t> </a:t>
            </a:r>
            <a:r>
              <a:rPr lang="en-US" dirty="0" err="1"/>
              <a:t>karena</a:t>
            </a:r>
            <a:r>
              <a:rPr lang="en-US" dirty="0"/>
              <a:t> </a:t>
            </a:r>
            <a:r>
              <a:rPr lang="en-US" dirty="0" err="1"/>
              <a:t>munculnya</a:t>
            </a:r>
            <a:r>
              <a:rPr lang="en-US" dirty="0"/>
              <a:t> </a:t>
            </a:r>
            <a:r>
              <a:rPr lang="en-US" dirty="0" err="1"/>
              <a:t>gesekan</a:t>
            </a:r>
            <a:r>
              <a:rPr lang="en-US" dirty="0"/>
              <a:t> atau </a:t>
            </a:r>
            <a:r>
              <a:rPr lang="en-US" dirty="0" err="1"/>
              <a:t>perbedaan</a:t>
            </a:r>
            <a:r>
              <a:rPr lang="en-US" dirty="0"/>
              <a:t> yang </a:t>
            </a:r>
            <a:r>
              <a:rPr lang="en-US" dirty="0" err="1"/>
              <a:t>mewakili</a:t>
            </a:r>
            <a:r>
              <a:rPr lang="en-US" dirty="0"/>
              <a:t> </a:t>
            </a:r>
            <a:r>
              <a:rPr lang="en-US" dirty="0" err="1"/>
              <a:t>kelompok</a:t>
            </a:r>
            <a:r>
              <a:rPr lang="en-US" dirty="0"/>
              <a:t> </a:t>
            </a:r>
            <a:r>
              <a:rPr lang="en-US" dirty="0" err="1"/>
              <a:t>tertentu</a:t>
            </a:r>
            <a:r>
              <a:rPr lang="en-US" dirty="0"/>
              <a:t>, </a:t>
            </a:r>
            <a:r>
              <a:rPr lang="en-US" dirty="0" err="1"/>
              <a:t>seperti</a:t>
            </a:r>
            <a:r>
              <a:rPr lang="en-US" dirty="0"/>
              <a:t> </a:t>
            </a:r>
            <a:r>
              <a:rPr lang="en-US" dirty="0" err="1"/>
              <a:t>suku</a:t>
            </a:r>
            <a:r>
              <a:rPr lang="en-US" dirty="0"/>
              <a:t>, agama, </a:t>
            </a:r>
            <a:r>
              <a:rPr lang="en-US" dirty="0" err="1"/>
              <a:t>ras</a:t>
            </a:r>
            <a:r>
              <a:rPr lang="en-US" dirty="0"/>
              <a:t>, </a:t>
            </a:r>
            <a:r>
              <a:rPr lang="en-US" dirty="0" err="1"/>
              <a:t>etnis</a:t>
            </a:r>
            <a:r>
              <a:rPr lang="en-US" dirty="0"/>
              <a:t>, dan </a:t>
            </a:r>
            <a:r>
              <a:rPr lang="en-US" dirty="0" err="1"/>
              <a:t>golongan</a:t>
            </a:r>
            <a:r>
              <a:rPr lang="en-US" dirty="0"/>
              <a:t>.</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err="1"/>
              <a:t>Analisis</a:t>
            </a:r>
            <a:r>
              <a:rPr lang="en-US" dirty="0"/>
              <a:t> Hate Speech pada Data Twitter</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20</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312495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749808" y="914400"/>
            <a:ext cx="10671048" cy="768096"/>
          </a:xfrm>
        </p:spPr>
        <p:txBody>
          <a:bodyPr/>
          <a:lstStyle/>
          <a:p>
            <a:r>
              <a:rPr lang="en-US" sz="4000" dirty="0"/>
              <a:t>Problem definition</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dirty="0" err="1"/>
              <a:t>Analisis</a:t>
            </a:r>
            <a:r>
              <a:rPr lang="en-US" dirty="0"/>
              <a:t> Hate Speech pada Data Twitter</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3</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a:xfrm>
            <a:off x="713232" y="1905768"/>
            <a:ext cx="10671048" cy="4394448"/>
          </a:xfrm>
        </p:spPr>
        <p:txBody>
          <a:bodyPr/>
          <a:lstStyle/>
          <a:p>
            <a:pPr marL="285750" indent="-285750" algn="just">
              <a:spcBef>
                <a:spcPts val="600"/>
              </a:spcBef>
              <a:spcAft>
                <a:spcPts val="600"/>
              </a:spcAft>
              <a:buFont typeface="Arial" panose="020B0604020202020204" pitchFamily="34" charset="0"/>
              <a:buChar char="•"/>
            </a:pPr>
            <a:r>
              <a:rPr lang="en-US" cap="none" dirty="0">
                <a:latin typeface="+mn-lt"/>
              </a:rPr>
              <a:t>Twitter</a:t>
            </a:r>
            <a:r>
              <a:rPr lang="en-US" b="0" cap="none" dirty="0">
                <a:latin typeface="+mn-lt"/>
              </a:rPr>
              <a:t> </a:t>
            </a:r>
            <a:r>
              <a:rPr lang="en-US" b="0" cap="none" dirty="0" err="1">
                <a:latin typeface="+mn-lt"/>
              </a:rPr>
              <a:t>merupakan</a:t>
            </a:r>
            <a:r>
              <a:rPr lang="en-US" b="0" cap="none" dirty="0">
                <a:latin typeface="+mn-lt"/>
              </a:rPr>
              <a:t> salah </a:t>
            </a:r>
            <a:r>
              <a:rPr lang="en-US" b="0" cap="none" dirty="0" err="1">
                <a:latin typeface="+mn-lt"/>
              </a:rPr>
              <a:t>satu</a:t>
            </a:r>
            <a:r>
              <a:rPr lang="en-US" b="0" cap="none" dirty="0">
                <a:latin typeface="+mn-lt"/>
              </a:rPr>
              <a:t> platform media </a:t>
            </a:r>
            <a:r>
              <a:rPr lang="en-US" b="0" cap="none" dirty="0" err="1">
                <a:latin typeface="+mn-lt"/>
              </a:rPr>
              <a:t>sosial</a:t>
            </a:r>
            <a:r>
              <a:rPr lang="en-US" b="0" cap="none" dirty="0">
                <a:latin typeface="+mn-lt"/>
              </a:rPr>
              <a:t> </a:t>
            </a:r>
            <a:r>
              <a:rPr lang="en-US" b="0" cap="none" dirty="0" err="1">
                <a:latin typeface="+mn-lt"/>
              </a:rPr>
              <a:t>aktif</a:t>
            </a:r>
            <a:r>
              <a:rPr lang="en-US" b="0" cap="none" dirty="0">
                <a:latin typeface="+mn-lt"/>
              </a:rPr>
              <a:t> yang </a:t>
            </a:r>
            <a:r>
              <a:rPr lang="en-US" b="0" cap="none" dirty="0" err="1">
                <a:latin typeface="+mn-lt"/>
              </a:rPr>
              <a:t>memiliki</a:t>
            </a:r>
            <a:r>
              <a:rPr lang="en-US" b="0" cap="none" dirty="0">
                <a:latin typeface="+mn-lt"/>
              </a:rPr>
              <a:t> </a:t>
            </a:r>
            <a:r>
              <a:rPr lang="en-US" b="0" cap="none" dirty="0" err="1">
                <a:latin typeface="+mn-lt"/>
              </a:rPr>
              <a:t>jumlah</a:t>
            </a:r>
            <a:r>
              <a:rPr lang="en-US" b="0" cap="none" dirty="0">
                <a:latin typeface="+mn-lt"/>
              </a:rPr>
              <a:t> </a:t>
            </a:r>
            <a:r>
              <a:rPr lang="en-US" b="0" cap="none" dirty="0" err="1">
                <a:latin typeface="+mn-lt"/>
              </a:rPr>
              <a:t>pengguna</a:t>
            </a:r>
            <a:r>
              <a:rPr lang="en-US" b="0" cap="none" dirty="0">
                <a:latin typeface="+mn-lt"/>
              </a:rPr>
              <a:t> </a:t>
            </a:r>
            <a:r>
              <a:rPr lang="en-US" b="0" cap="none" dirty="0" err="1">
                <a:latin typeface="+mn-lt"/>
              </a:rPr>
              <a:t>cukup</a:t>
            </a:r>
            <a:r>
              <a:rPr lang="en-US" b="0" cap="none" dirty="0">
                <a:latin typeface="+mn-lt"/>
              </a:rPr>
              <a:t> </a:t>
            </a:r>
            <a:r>
              <a:rPr lang="en-US" b="0" cap="none" dirty="0" err="1">
                <a:latin typeface="+mn-lt"/>
              </a:rPr>
              <a:t>banyak</a:t>
            </a:r>
            <a:r>
              <a:rPr lang="en-US" b="0" cap="none" dirty="0">
                <a:latin typeface="+mn-lt"/>
              </a:rPr>
              <a:t> dan </a:t>
            </a:r>
            <a:r>
              <a:rPr lang="en-US" b="0" cap="none" dirty="0" err="1">
                <a:latin typeface="+mn-lt"/>
              </a:rPr>
              <a:t>sering</a:t>
            </a:r>
            <a:r>
              <a:rPr lang="en-US" b="0" cap="none" dirty="0">
                <a:latin typeface="+mn-lt"/>
              </a:rPr>
              <a:t> </a:t>
            </a:r>
            <a:r>
              <a:rPr lang="en-US" b="0" cap="none" dirty="0" err="1">
                <a:latin typeface="+mn-lt"/>
              </a:rPr>
              <a:t>digunakan</a:t>
            </a:r>
            <a:r>
              <a:rPr lang="en-US" b="0" cap="none" dirty="0">
                <a:latin typeface="+mn-lt"/>
              </a:rPr>
              <a:t> untuk </a:t>
            </a:r>
            <a:r>
              <a:rPr lang="en-US" b="0" cap="none" dirty="0" err="1">
                <a:latin typeface="+mn-lt"/>
              </a:rPr>
              <a:t>berkomunikasi</a:t>
            </a:r>
            <a:r>
              <a:rPr lang="en-US" b="0" cap="none" dirty="0">
                <a:latin typeface="+mn-lt"/>
              </a:rPr>
              <a:t> </a:t>
            </a:r>
            <a:r>
              <a:rPr lang="en-US" b="0" cap="none" dirty="0" err="1">
                <a:latin typeface="+mn-lt"/>
              </a:rPr>
              <a:t>secara</a:t>
            </a:r>
            <a:r>
              <a:rPr lang="en-US" b="0" cap="none" dirty="0">
                <a:latin typeface="+mn-lt"/>
              </a:rPr>
              <a:t> real-time. Di dunia media </a:t>
            </a:r>
            <a:r>
              <a:rPr lang="en-US" b="0" cap="none" dirty="0" err="1">
                <a:latin typeface="+mn-lt"/>
              </a:rPr>
              <a:t>sosial</a:t>
            </a:r>
            <a:r>
              <a:rPr lang="en-US" b="0" cap="none" dirty="0">
                <a:latin typeface="+mn-lt"/>
              </a:rPr>
              <a:t>, </a:t>
            </a:r>
            <a:r>
              <a:rPr lang="en-US" b="0" cap="none" dirty="0" err="1">
                <a:latin typeface="+mn-lt"/>
              </a:rPr>
              <a:t>istilah</a:t>
            </a:r>
            <a:r>
              <a:rPr lang="en-US" b="0" cap="none" dirty="0">
                <a:latin typeface="+mn-lt"/>
              </a:rPr>
              <a:t> “</a:t>
            </a:r>
            <a:r>
              <a:rPr lang="en-US" cap="none" dirty="0" err="1">
                <a:latin typeface="+mn-lt"/>
              </a:rPr>
              <a:t>Ujaran</a:t>
            </a:r>
            <a:r>
              <a:rPr lang="en-US" cap="none" dirty="0">
                <a:latin typeface="+mn-lt"/>
              </a:rPr>
              <a:t> </a:t>
            </a:r>
            <a:r>
              <a:rPr lang="en-US" cap="none" dirty="0" err="1">
                <a:latin typeface="+mn-lt"/>
              </a:rPr>
              <a:t>Kebencian</a:t>
            </a:r>
            <a:r>
              <a:rPr lang="en-US" b="0" cap="none" dirty="0">
                <a:latin typeface="+mn-lt"/>
              </a:rPr>
              <a:t>” atau “</a:t>
            </a:r>
            <a:r>
              <a:rPr lang="en-US" cap="none" dirty="0">
                <a:latin typeface="+mn-lt"/>
              </a:rPr>
              <a:t>Hate Speech</a:t>
            </a:r>
            <a:r>
              <a:rPr lang="en-US" b="0" cap="none" dirty="0">
                <a:latin typeface="+mn-lt"/>
              </a:rPr>
              <a:t>” </a:t>
            </a:r>
            <a:r>
              <a:rPr lang="en-US" b="0" cap="none" dirty="0" err="1">
                <a:latin typeface="+mn-lt"/>
              </a:rPr>
              <a:t>semakin</a:t>
            </a:r>
            <a:r>
              <a:rPr lang="en-US" b="0" cap="none" dirty="0">
                <a:latin typeface="+mn-lt"/>
              </a:rPr>
              <a:t> </a:t>
            </a:r>
            <a:r>
              <a:rPr lang="en-US" b="0" cap="none" dirty="0" err="1">
                <a:latin typeface="+mn-lt"/>
              </a:rPr>
              <a:t>populer</a:t>
            </a:r>
            <a:r>
              <a:rPr lang="en-US" b="0" cap="none" dirty="0">
                <a:latin typeface="+mn-lt"/>
              </a:rPr>
              <a:t> </a:t>
            </a:r>
            <a:r>
              <a:rPr lang="en-US" b="0" cap="none" dirty="0" err="1">
                <a:latin typeface="+mn-lt"/>
              </a:rPr>
              <a:t>karena</a:t>
            </a:r>
            <a:r>
              <a:rPr lang="en-US" b="0" cap="none" dirty="0">
                <a:latin typeface="+mn-lt"/>
              </a:rPr>
              <a:t> </a:t>
            </a:r>
            <a:r>
              <a:rPr lang="en-US" b="0" cap="none" dirty="0" err="1">
                <a:latin typeface="+mn-lt"/>
              </a:rPr>
              <a:t>munculnya</a:t>
            </a:r>
            <a:r>
              <a:rPr lang="en-US" b="0" cap="none" dirty="0">
                <a:latin typeface="+mn-lt"/>
              </a:rPr>
              <a:t> </a:t>
            </a:r>
            <a:r>
              <a:rPr lang="en-US" b="0" cap="none" dirty="0" err="1">
                <a:latin typeface="+mn-lt"/>
              </a:rPr>
              <a:t>gesekan</a:t>
            </a:r>
            <a:r>
              <a:rPr lang="en-US" b="0" cap="none" dirty="0">
                <a:latin typeface="+mn-lt"/>
              </a:rPr>
              <a:t> atau </a:t>
            </a:r>
            <a:r>
              <a:rPr lang="en-US" b="0" cap="none" dirty="0" err="1">
                <a:latin typeface="+mn-lt"/>
              </a:rPr>
              <a:t>perbedaan</a:t>
            </a:r>
            <a:r>
              <a:rPr lang="en-US" b="0" cap="none" dirty="0">
                <a:latin typeface="+mn-lt"/>
              </a:rPr>
              <a:t> yang </a:t>
            </a:r>
            <a:r>
              <a:rPr lang="en-US" b="0" cap="none" dirty="0" err="1">
                <a:latin typeface="+mn-lt"/>
              </a:rPr>
              <a:t>mewakili</a:t>
            </a:r>
            <a:r>
              <a:rPr lang="en-US" b="0" cap="none" dirty="0">
                <a:latin typeface="+mn-lt"/>
              </a:rPr>
              <a:t> </a:t>
            </a:r>
            <a:r>
              <a:rPr lang="en-US" b="0" cap="none" dirty="0" err="1">
                <a:latin typeface="+mn-lt"/>
              </a:rPr>
              <a:t>kelompok</a:t>
            </a:r>
            <a:r>
              <a:rPr lang="en-US" b="0" cap="none" dirty="0">
                <a:latin typeface="+mn-lt"/>
              </a:rPr>
              <a:t> </a:t>
            </a:r>
            <a:r>
              <a:rPr lang="en-US" b="0" cap="none" dirty="0" err="1">
                <a:latin typeface="+mn-lt"/>
              </a:rPr>
              <a:t>tertentu</a:t>
            </a:r>
            <a:r>
              <a:rPr lang="en-US" b="0" cap="none" dirty="0">
                <a:latin typeface="+mn-lt"/>
              </a:rPr>
              <a:t>, </a:t>
            </a:r>
            <a:r>
              <a:rPr lang="en-US" b="0" cap="none" dirty="0" err="1">
                <a:latin typeface="+mn-lt"/>
              </a:rPr>
              <a:t>seperti</a:t>
            </a:r>
            <a:r>
              <a:rPr lang="en-US" b="0" cap="none" dirty="0">
                <a:latin typeface="+mn-lt"/>
              </a:rPr>
              <a:t> </a:t>
            </a:r>
            <a:r>
              <a:rPr lang="en-US" b="0" cap="none" dirty="0" err="1">
                <a:latin typeface="+mn-lt"/>
              </a:rPr>
              <a:t>suku</a:t>
            </a:r>
            <a:r>
              <a:rPr lang="en-US" b="0" cap="none" dirty="0">
                <a:latin typeface="+mn-lt"/>
              </a:rPr>
              <a:t>, agama, </a:t>
            </a:r>
            <a:r>
              <a:rPr lang="en-US" b="0" cap="none" dirty="0" err="1">
                <a:latin typeface="+mn-lt"/>
              </a:rPr>
              <a:t>ras</a:t>
            </a:r>
            <a:r>
              <a:rPr lang="en-US" b="0" cap="none" dirty="0">
                <a:latin typeface="+mn-lt"/>
              </a:rPr>
              <a:t>, </a:t>
            </a:r>
            <a:r>
              <a:rPr lang="en-US" b="0" cap="none" dirty="0" err="1">
                <a:latin typeface="+mn-lt"/>
              </a:rPr>
              <a:t>etnis</a:t>
            </a:r>
            <a:r>
              <a:rPr lang="en-US" b="0" cap="none" dirty="0">
                <a:latin typeface="+mn-lt"/>
              </a:rPr>
              <a:t>, dan </a:t>
            </a:r>
            <a:r>
              <a:rPr lang="en-US" b="0" cap="none" dirty="0" err="1">
                <a:latin typeface="+mn-lt"/>
              </a:rPr>
              <a:t>golongan</a:t>
            </a:r>
            <a:r>
              <a:rPr lang="en-US" b="0" cap="none" dirty="0">
                <a:latin typeface="+mn-lt"/>
              </a:rPr>
              <a:t>.</a:t>
            </a:r>
          </a:p>
          <a:p>
            <a:pPr marL="285750" indent="-285750" algn="just">
              <a:spcBef>
                <a:spcPts val="600"/>
              </a:spcBef>
              <a:spcAft>
                <a:spcPts val="600"/>
              </a:spcAft>
              <a:buFont typeface="Arial" panose="020B0604020202020204" pitchFamily="34" charset="0"/>
              <a:buChar char="•"/>
            </a:pPr>
            <a:r>
              <a:rPr lang="en-US" b="0" cap="none" dirty="0" err="1">
                <a:latin typeface="+mn-lt"/>
              </a:rPr>
              <a:t>Analisis</a:t>
            </a:r>
            <a:r>
              <a:rPr lang="en-US" b="0" cap="none" dirty="0">
                <a:latin typeface="+mn-lt"/>
              </a:rPr>
              <a:t> ini </a:t>
            </a:r>
            <a:r>
              <a:rPr lang="en-US" b="0" cap="none" dirty="0" err="1">
                <a:latin typeface="+mn-lt"/>
              </a:rPr>
              <a:t>bertujuan</a:t>
            </a:r>
            <a:r>
              <a:rPr lang="en-US" b="0" cap="none" dirty="0">
                <a:latin typeface="+mn-lt"/>
              </a:rPr>
              <a:t> untuk </a:t>
            </a:r>
            <a:r>
              <a:rPr lang="en-US" b="0" cap="none" dirty="0" err="1">
                <a:latin typeface="+mn-lt"/>
              </a:rPr>
              <a:t>mengelompokkan</a:t>
            </a:r>
            <a:r>
              <a:rPr lang="en-US" b="0" cap="none" dirty="0">
                <a:latin typeface="+mn-lt"/>
              </a:rPr>
              <a:t> tweet yang </a:t>
            </a:r>
            <a:r>
              <a:rPr lang="en-US" b="0" cap="none" dirty="0" err="1">
                <a:latin typeface="+mn-lt"/>
              </a:rPr>
              <a:t>mengandung</a:t>
            </a:r>
            <a:r>
              <a:rPr lang="en-US" b="0" cap="none" dirty="0">
                <a:latin typeface="+mn-lt"/>
              </a:rPr>
              <a:t> </a:t>
            </a:r>
            <a:r>
              <a:rPr lang="en-US" cap="none" dirty="0">
                <a:latin typeface="+mn-lt"/>
              </a:rPr>
              <a:t>hate speech </a:t>
            </a:r>
            <a:r>
              <a:rPr lang="en-US" b="0" cap="none" dirty="0">
                <a:latin typeface="+mn-lt"/>
              </a:rPr>
              <a:t>dan </a:t>
            </a:r>
            <a:r>
              <a:rPr lang="en-US" b="0" cap="none" dirty="0" err="1">
                <a:latin typeface="+mn-lt"/>
              </a:rPr>
              <a:t>mengetahui</a:t>
            </a:r>
            <a:r>
              <a:rPr lang="en-US" b="0" cap="none" dirty="0">
                <a:latin typeface="+mn-lt"/>
              </a:rPr>
              <a:t> kata-kata </a:t>
            </a:r>
            <a:r>
              <a:rPr lang="en-US" b="0" cap="none" dirty="0" err="1">
                <a:latin typeface="+mn-lt"/>
              </a:rPr>
              <a:t>apa</a:t>
            </a:r>
            <a:r>
              <a:rPr lang="en-US" b="0" cap="none" dirty="0">
                <a:latin typeface="+mn-lt"/>
              </a:rPr>
              <a:t> yang </a:t>
            </a:r>
            <a:r>
              <a:rPr lang="en-US" b="0" cap="none" dirty="0" err="1">
                <a:latin typeface="+mn-lt"/>
              </a:rPr>
              <a:t>sering</a:t>
            </a:r>
            <a:r>
              <a:rPr lang="en-US" b="0" cap="none" dirty="0">
                <a:latin typeface="+mn-lt"/>
              </a:rPr>
              <a:t> </a:t>
            </a:r>
            <a:r>
              <a:rPr lang="en-US" b="0" cap="none" dirty="0" err="1">
                <a:latin typeface="+mn-lt"/>
              </a:rPr>
              <a:t>digunakan</a:t>
            </a:r>
            <a:r>
              <a:rPr lang="en-US" b="0" cap="none" dirty="0">
                <a:latin typeface="+mn-lt"/>
              </a:rPr>
              <a:t> netizen untuk </a:t>
            </a:r>
            <a:r>
              <a:rPr lang="en-US" b="0" cap="none" dirty="0" err="1">
                <a:latin typeface="+mn-lt"/>
              </a:rPr>
              <a:t>menulis</a:t>
            </a:r>
            <a:r>
              <a:rPr lang="en-US" b="0" cap="none" dirty="0">
                <a:latin typeface="+mn-lt"/>
              </a:rPr>
              <a:t> </a:t>
            </a:r>
            <a:r>
              <a:rPr lang="en-US" b="0" cap="none" dirty="0" err="1">
                <a:latin typeface="+mn-lt"/>
              </a:rPr>
              <a:t>ujaran</a:t>
            </a:r>
            <a:r>
              <a:rPr lang="en-US" b="0" cap="none" dirty="0">
                <a:latin typeface="+mn-lt"/>
              </a:rPr>
              <a:t> </a:t>
            </a:r>
            <a:r>
              <a:rPr lang="en-US" b="0" cap="none" dirty="0" err="1">
                <a:latin typeface="+mn-lt"/>
              </a:rPr>
              <a:t>kebencian</a:t>
            </a:r>
            <a:r>
              <a:rPr lang="en-US" b="0" cap="none" dirty="0">
                <a:latin typeface="+mn-lt"/>
              </a:rPr>
              <a:t>.</a:t>
            </a:r>
            <a:endParaRPr lang="en-US" cap="none" dirty="0">
              <a:latin typeface="+mn-lt"/>
            </a:endParaRPr>
          </a:p>
          <a:p>
            <a:pPr marL="285750" indent="-285750" algn="just">
              <a:spcBef>
                <a:spcPts val="600"/>
              </a:spcBef>
              <a:spcAft>
                <a:spcPts val="600"/>
              </a:spcAft>
              <a:buFont typeface="Arial" panose="020B0604020202020204" pitchFamily="34" charset="0"/>
              <a:buChar char="•"/>
            </a:pPr>
            <a:endParaRPr lang="en-US" b="0" cap="none" dirty="0">
              <a:latin typeface="+mn-lt"/>
            </a:endParaRPr>
          </a:p>
          <a:p>
            <a:pPr algn="l"/>
            <a:endParaRPr lang="en-US" b="0" cap="none" dirty="0"/>
          </a:p>
        </p:txBody>
      </p:sp>
      <p:sp>
        <p:nvSpPr>
          <p:cNvPr id="22" name="TextBox 21">
            <a:extLst>
              <a:ext uri="{FF2B5EF4-FFF2-40B4-BE49-F238E27FC236}">
                <a16:creationId xmlns:a16="http://schemas.microsoft.com/office/drawing/2014/main" id="{F1E57127-360A-A2A8-B513-83221263AAC1}"/>
              </a:ext>
            </a:extLst>
          </p:cNvPr>
          <p:cNvSpPr txBox="1"/>
          <p:nvPr/>
        </p:nvSpPr>
        <p:spPr>
          <a:xfrm>
            <a:off x="992124" y="1925938"/>
            <a:ext cx="3069771" cy="646331"/>
          </a:xfrm>
          <a:prstGeom prst="rect">
            <a:avLst/>
          </a:prstGeom>
          <a:noFill/>
        </p:spPr>
        <p:txBody>
          <a:bodyPr wrap="square" rtlCol="0">
            <a:spAutoFit/>
          </a:bodyPr>
          <a:lstStyle/>
          <a:p>
            <a:r>
              <a:rPr lang="en-US" b="1" dirty="0">
                <a:solidFill>
                  <a:srgbClr val="202C8F"/>
                </a:solidFill>
                <a:latin typeface="Arial" panose="020B0604020202020204" pitchFamily="34" charset="0"/>
                <a:cs typeface="Arial" panose="020B0604020202020204" pitchFamily="34" charset="0"/>
              </a:rPr>
              <a:t>	LATAR BELAKANG</a:t>
            </a:r>
          </a:p>
          <a:p>
            <a:endParaRPr lang="en-ID" dirty="0"/>
          </a:p>
        </p:txBody>
      </p:sp>
      <p:pic>
        <p:nvPicPr>
          <p:cNvPr id="25" name="Picture Placeholder 287" descr="blueprint icon">
            <a:extLst>
              <a:ext uri="{FF2B5EF4-FFF2-40B4-BE49-F238E27FC236}">
                <a16:creationId xmlns:a16="http://schemas.microsoft.com/office/drawing/2014/main" id="{CADCFD84-57FF-45AA-A1E7-012DD642969C}"/>
              </a:ext>
            </a:extLst>
          </p:cNvPr>
          <p:cNvPicPr>
            <a:picLocks noChangeAspect="1"/>
          </p:cNvPicPr>
          <p:nvPr/>
        </p:nvPicPr>
        <p:blipFill rotWithShape="1">
          <a:blip r:embed="rId2"/>
          <a:srcRect t="431" b="431"/>
          <a:stretch/>
        </p:blipFill>
        <p:spPr>
          <a:xfrm>
            <a:off x="360432" y="1573138"/>
            <a:ext cx="705600" cy="705600"/>
          </a:xfrm>
          <a:prstGeom prst="ellipse">
            <a:avLst/>
          </a:prstGeom>
        </p:spPr>
      </p:pic>
    </p:spTree>
    <p:extLst>
      <p:ext uri="{BB962C8B-B14F-4D97-AF65-F5344CB8AC3E}">
        <p14:creationId xmlns:p14="http://schemas.microsoft.com/office/powerpoint/2010/main" val="2446575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dirty="0" err="1"/>
              <a:t>Analisis</a:t>
            </a:r>
            <a:r>
              <a:rPr lang="en-US" dirty="0"/>
              <a:t> Hate Speech pada Data Twitter</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a:xfrm>
            <a:off x="713232" y="1865376"/>
            <a:ext cx="10671048" cy="4434840"/>
          </a:xfrm>
        </p:spPr>
        <p:txBody>
          <a:bodyPr/>
          <a:lstStyle/>
          <a:p>
            <a:pPr marL="285750" indent="-285750" algn="just">
              <a:spcBef>
                <a:spcPts val="600"/>
              </a:spcBef>
              <a:spcAft>
                <a:spcPts val="600"/>
              </a:spcAft>
              <a:buFont typeface="Arial" panose="020B0604020202020204" pitchFamily="34" charset="0"/>
              <a:buChar char="•"/>
            </a:pPr>
            <a:r>
              <a:rPr lang="en-US" b="0" cap="none" dirty="0" err="1">
                <a:latin typeface="+mn-lt"/>
              </a:rPr>
              <a:t>Dapat</a:t>
            </a:r>
            <a:r>
              <a:rPr lang="en-US" b="0" cap="none" dirty="0">
                <a:latin typeface="+mn-lt"/>
              </a:rPr>
              <a:t> </a:t>
            </a:r>
            <a:r>
              <a:rPr lang="en-US" b="0" cap="none" dirty="0" err="1">
                <a:latin typeface="+mn-lt"/>
              </a:rPr>
              <a:t>mengolah</a:t>
            </a:r>
            <a:r>
              <a:rPr lang="en-US" b="0" cap="none" dirty="0">
                <a:latin typeface="+mn-lt"/>
              </a:rPr>
              <a:t> data Twitter untuk </a:t>
            </a:r>
            <a:r>
              <a:rPr lang="en-US" b="0" cap="none" dirty="0" err="1">
                <a:latin typeface="+mn-lt"/>
              </a:rPr>
              <a:t>memperoleh</a:t>
            </a:r>
            <a:r>
              <a:rPr lang="en-US" b="0" cap="none" dirty="0">
                <a:latin typeface="+mn-lt"/>
              </a:rPr>
              <a:t> inti </a:t>
            </a:r>
            <a:r>
              <a:rPr lang="en-US" b="0" cap="none" dirty="0" err="1">
                <a:latin typeface="+mn-lt"/>
              </a:rPr>
              <a:t>dari</a:t>
            </a:r>
            <a:r>
              <a:rPr lang="en-US" b="0" cap="none" dirty="0">
                <a:latin typeface="+mn-lt"/>
              </a:rPr>
              <a:t> tweet </a:t>
            </a:r>
            <a:r>
              <a:rPr lang="en-US" b="0" cap="none" dirty="0" err="1">
                <a:latin typeface="+mn-lt"/>
              </a:rPr>
              <a:t>pengguna</a:t>
            </a:r>
            <a:r>
              <a:rPr lang="en-US" b="0" cap="none" dirty="0">
                <a:latin typeface="+mn-lt"/>
              </a:rPr>
              <a:t> </a:t>
            </a:r>
            <a:r>
              <a:rPr lang="en-US" b="0" cap="none" dirty="0" err="1">
                <a:latin typeface="+mn-lt"/>
              </a:rPr>
              <a:t>dengan</a:t>
            </a:r>
            <a:r>
              <a:rPr lang="en-US" b="0" cap="none" dirty="0">
                <a:latin typeface="+mn-lt"/>
              </a:rPr>
              <a:t> </a:t>
            </a:r>
            <a:r>
              <a:rPr lang="en-US" b="0" cap="none" dirty="0" err="1">
                <a:latin typeface="+mn-lt"/>
              </a:rPr>
              <a:t>cara</a:t>
            </a:r>
            <a:r>
              <a:rPr lang="en-US" b="0" cap="none" dirty="0">
                <a:latin typeface="+mn-lt"/>
              </a:rPr>
              <a:t> </a:t>
            </a:r>
            <a:r>
              <a:rPr lang="en-US" b="0" cap="none" dirty="0" err="1">
                <a:latin typeface="+mn-lt"/>
              </a:rPr>
              <a:t>membersihkan</a:t>
            </a:r>
            <a:r>
              <a:rPr lang="en-US" b="0" cap="none" dirty="0">
                <a:latin typeface="+mn-lt"/>
              </a:rPr>
              <a:t> tweet (cleansing data </a:t>
            </a:r>
            <a:r>
              <a:rPr lang="en-US" b="0" cap="none" dirty="0" err="1">
                <a:latin typeface="+mn-lt"/>
              </a:rPr>
              <a:t>menggunakan</a:t>
            </a:r>
            <a:r>
              <a:rPr lang="en-US" b="0" cap="none" dirty="0">
                <a:latin typeface="+mn-lt"/>
              </a:rPr>
              <a:t> pandas dan regex)</a:t>
            </a:r>
          </a:p>
          <a:p>
            <a:pPr marL="285750" indent="-285750" algn="just">
              <a:spcBef>
                <a:spcPts val="600"/>
              </a:spcBef>
              <a:spcAft>
                <a:spcPts val="600"/>
              </a:spcAft>
              <a:buFont typeface="Arial" panose="020B0604020202020204" pitchFamily="34" charset="0"/>
              <a:buChar char="•"/>
            </a:pPr>
            <a:r>
              <a:rPr lang="en-US" b="0" cap="none" dirty="0" err="1">
                <a:latin typeface="+mn-lt"/>
              </a:rPr>
              <a:t>Melakukan</a:t>
            </a:r>
            <a:r>
              <a:rPr lang="en-US" b="0" cap="none" dirty="0">
                <a:latin typeface="+mn-lt"/>
              </a:rPr>
              <a:t> </a:t>
            </a:r>
            <a:r>
              <a:rPr lang="en-US" b="0" cap="none" dirty="0" err="1">
                <a:latin typeface="+mn-lt"/>
              </a:rPr>
              <a:t>klasifikasi</a:t>
            </a:r>
            <a:r>
              <a:rPr lang="en-US" b="0" cap="none" dirty="0">
                <a:latin typeface="+mn-lt"/>
              </a:rPr>
              <a:t> tweet yang </a:t>
            </a:r>
            <a:r>
              <a:rPr lang="en-US" b="0" cap="none" dirty="0" err="1">
                <a:latin typeface="+mn-lt"/>
              </a:rPr>
              <a:t>termasuk</a:t>
            </a:r>
            <a:r>
              <a:rPr lang="en-US" b="0" cap="none" dirty="0">
                <a:latin typeface="+mn-lt"/>
              </a:rPr>
              <a:t> ke </a:t>
            </a:r>
            <a:r>
              <a:rPr lang="en-US" b="0" cap="none" dirty="0" err="1">
                <a:latin typeface="+mn-lt"/>
              </a:rPr>
              <a:t>dalam</a:t>
            </a:r>
            <a:r>
              <a:rPr lang="en-US" b="0" cap="none" dirty="0">
                <a:latin typeface="+mn-lt"/>
              </a:rPr>
              <a:t> hate speech atau </a:t>
            </a:r>
            <a:r>
              <a:rPr lang="en-US" b="0" cap="none" dirty="0" err="1">
                <a:latin typeface="+mn-lt"/>
              </a:rPr>
              <a:t>ujaran</a:t>
            </a:r>
            <a:r>
              <a:rPr lang="en-US" b="0" cap="none" dirty="0">
                <a:latin typeface="+mn-lt"/>
              </a:rPr>
              <a:t> </a:t>
            </a:r>
            <a:r>
              <a:rPr lang="en-US" b="0" cap="none" dirty="0" err="1">
                <a:latin typeface="+mn-lt"/>
              </a:rPr>
              <a:t>kebencian</a:t>
            </a:r>
            <a:endParaRPr lang="en-US" b="0" cap="none" dirty="0">
              <a:latin typeface="+mn-lt"/>
            </a:endParaRPr>
          </a:p>
          <a:p>
            <a:pPr marL="285750" indent="-285750" algn="just">
              <a:spcBef>
                <a:spcPts val="600"/>
              </a:spcBef>
              <a:spcAft>
                <a:spcPts val="600"/>
              </a:spcAft>
              <a:buFont typeface="Arial" panose="020B0604020202020204" pitchFamily="34" charset="0"/>
              <a:buChar char="•"/>
            </a:pPr>
            <a:r>
              <a:rPr lang="en-US" b="0" cap="none" dirty="0" err="1">
                <a:latin typeface="+mn-lt"/>
              </a:rPr>
              <a:t>Menganalisis</a:t>
            </a:r>
            <a:r>
              <a:rPr lang="en-US" b="0" cap="none" dirty="0">
                <a:latin typeface="+mn-lt"/>
              </a:rPr>
              <a:t> </a:t>
            </a:r>
            <a:r>
              <a:rPr lang="en-US" b="0" cap="none" dirty="0" err="1">
                <a:latin typeface="+mn-lt"/>
              </a:rPr>
              <a:t>sebaran</a:t>
            </a:r>
            <a:r>
              <a:rPr lang="en-US" b="0" cap="none" dirty="0">
                <a:latin typeface="+mn-lt"/>
              </a:rPr>
              <a:t> kata </a:t>
            </a:r>
            <a:r>
              <a:rPr lang="en-US" b="0" cap="none" dirty="0" err="1">
                <a:latin typeface="+mn-lt"/>
              </a:rPr>
              <a:t>kasar</a:t>
            </a:r>
            <a:r>
              <a:rPr lang="en-US" b="0" cap="none" dirty="0">
                <a:latin typeface="+mn-lt"/>
              </a:rPr>
              <a:t>/abusive yang paling </a:t>
            </a:r>
            <a:r>
              <a:rPr lang="en-US" b="0" cap="none" dirty="0" err="1">
                <a:latin typeface="+mn-lt"/>
              </a:rPr>
              <a:t>banyak</a:t>
            </a:r>
            <a:r>
              <a:rPr lang="en-US" b="0" cap="none" dirty="0">
                <a:latin typeface="+mn-lt"/>
              </a:rPr>
              <a:t> </a:t>
            </a:r>
            <a:r>
              <a:rPr lang="en-US" b="0" cap="none" dirty="0" err="1">
                <a:latin typeface="+mn-lt"/>
              </a:rPr>
              <a:t>digunakan</a:t>
            </a:r>
            <a:r>
              <a:rPr lang="en-US" b="0" cap="none" dirty="0">
                <a:latin typeface="+mn-lt"/>
              </a:rPr>
              <a:t>.</a:t>
            </a:r>
            <a:endParaRPr lang="en-US" cap="none" dirty="0">
              <a:latin typeface="+mn-lt"/>
            </a:endParaRPr>
          </a:p>
          <a:p>
            <a:pPr marL="285750" indent="-285750" algn="just">
              <a:spcBef>
                <a:spcPts val="600"/>
              </a:spcBef>
              <a:spcAft>
                <a:spcPts val="600"/>
              </a:spcAft>
              <a:buFont typeface="Arial" panose="020B0604020202020204" pitchFamily="34" charset="0"/>
              <a:buChar char="•"/>
            </a:pPr>
            <a:endParaRPr lang="en-US" b="0" cap="none" dirty="0">
              <a:latin typeface="+mn-lt"/>
            </a:endParaRPr>
          </a:p>
          <a:p>
            <a:pPr algn="l"/>
            <a:endParaRPr lang="en-US" b="0" cap="none" dirty="0"/>
          </a:p>
        </p:txBody>
      </p:sp>
      <p:sp>
        <p:nvSpPr>
          <p:cNvPr id="22" name="TextBox 21">
            <a:extLst>
              <a:ext uri="{FF2B5EF4-FFF2-40B4-BE49-F238E27FC236}">
                <a16:creationId xmlns:a16="http://schemas.microsoft.com/office/drawing/2014/main" id="{F1E57127-360A-A2A8-B513-83221263AAC1}"/>
              </a:ext>
            </a:extLst>
          </p:cNvPr>
          <p:cNvSpPr txBox="1"/>
          <p:nvPr/>
        </p:nvSpPr>
        <p:spPr>
          <a:xfrm>
            <a:off x="992124" y="1886181"/>
            <a:ext cx="3069771" cy="646331"/>
          </a:xfrm>
          <a:prstGeom prst="rect">
            <a:avLst/>
          </a:prstGeom>
          <a:noFill/>
        </p:spPr>
        <p:txBody>
          <a:bodyPr wrap="square" rtlCol="0">
            <a:spAutoFit/>
          </a:bodyPr>
          <a:lstStyle/>
          <a:p>
            <a:r>
              <a:rPr lang="en-US" b="1" dirty="0">
                <a:solidFill>
                  <a:srgbClr val="202C8F"/>
                </a:solidFill>
                <a:latin typeface="Arial" panose="020B0604020202020204" pitchFamily="34" charset="0"/>
                <a:cs typeface="Arial" panose="020B0604020202020204" pitchFamily="34" charset="0"/>
              </a:rPr>
              <a:t>	TUJUAN ANALISIS</a:t>
            </a:r>
          </a:p>
          <a:p>
            <a:endParaRPr lang="en-ID" dirty="0"/>
          </a:p>
        </p:txBody>
      </p:sp>
      <p:pic>
        <p:nvPicPr>
          <p:cNvPr id="3" name="Picture Placeholder 269" descr="target icon">
            <a:extLst>
              <a:ext uri="{FF2B5EF4-FFF2-40B4-BE49-F238E27FC236}">
                <a16:creationId xmlns:a16="http://schemas.microsoft.com/office/drawing/2014/main" id="{C47CBA6C-78F0-70A7-8E4B-FDC00561865E}"/>
              </a:ext>
            </a:extLst>
          </p:cNvPr>
          <p:cNvPicPr>
            <a:picLocks noChangeAspect="1"/>
          </p:cNvPicPr>
          <p:nvPr/>
        </p:nvPicPr>
        <p:blipFill rotWithShape="1">
          <a:blip r:embed="rId2"/>
          <a:srcRect t="113" b="113"/>
          <a:stretch/>
        </p:blipFill>
        <p:spPr>
          <a:xfrm>
            <a:off x="361188" y="1534137"/>
            <a:ext cx="704088" cy="704088"/>
          </a:xfrm>
          <a:prstGeom prst="ellipse">
            <a:avLst/>
          </a:prstGeom>
          <a:solidFill>
            <a:schemeClr val="accent1"/>
          </a:solidFill>
        </p:spPr>
      </p:pic>
    </p:spTree>
    <p:extLst>
      <p:ext uri="{BB962C8B-B14F-4D97-AF65-F5344CB8AC3E}">
        <p14:creationId xmlns:p14="http://schemas.microsoft.com/office/powerpoint/2010/main" val="269661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dirty="0" err="1"/>
              <a:t>Analisis</a:t>
            </a:r>
            <a:r>
              <a:rPr lang="en-US" dirty="0"/>
              <a:t> Hate Speech pada Data Twitter</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a:xfrm>
            <a:off x="713232" y="1865376"/>
            <a:ext cx="10671048" cy="4434840"/>
          </a:xfrm>
        </p:spPr>
        <p:txBody>
          <a:bodyPr/>
          <a:lstStyle/>
          <a:p>
            <a:pPr marL="285750" indent="-285750" algn="just">
              <a:spcBef>
                <a:spcPts val="600"/>
              </a:spcBef>
              <a:spcAft>
                <a:spcPts val="600"/>
              </a:spcAft>
              <a:buFont typeface="Arial" panose="020B0604020202020204" pitchFamily="34" charset="0"/>
              <a:buChar char="•"/>
            </a:pPr>
            <a:r>
              <a:rPr lang="en-US" b="0" cap="none" dirty="0" err="1">
                <a:latin typeface="+mn-lt"/>
              </a:rPr>
              <a:t>Bagaimana</a:t>
            </a:r>
            <a:r>
              <a:rPr lang="en-US" b="0" cap="none" dirty="0">
                <a:latin typeface="+mn-lt"/>
              </a:rPr>
              <a:t> </a:t>
            </a:r>
            <a:r>
              <a:rPr lang="en-US" b="0" cap="none" dirty="0" err="1">
                <a:latin typeface="+mn-lt"/>
              </a:rPr>
              <a:t>langkah-langkah</a:t>
            </a:r>
            <a:r>
              <a:rPr lang="en-US" b="0" cap="none" dirty="0">
                <a:latin typeface="+mn-lt"/>
              </a:rPr>
              <a:t> </a:t>
            </a:r>
            <a:r>
              <a:rPr lang="en-US" b="0" cap="none" dirty="0" err="1">
                <a:latin typeface="+mn-lt"/>
              </a:rPr>
              <a:t>dalam</a:t>
            </a:r>
            <a:r>
              <a:rPr lang="en-US" b="0" cap="none" dirty="0">
                <a:latin typeface="+mn-lt"/>
              </a:rPr>
              <a:t> </a:t>
            </a:r>
            <a:r>
              <a:rPr lang="en-US" b="0" cap="none" dirty="0" err="1">
                <a:latin typeface="+mn-lt"/>
              </a:rPr>
              <a:t>membersihkan</a:t>
            </a:r>
            <a:r>
              <a:rPr lang="en-US" b="0" cap="none" dirty="0">
                <a:latin typeface="+mn-lt"/>
              </a:rPr>
              <a:t> data tweet?</a:t>
            </a:r>
          </a:p>
          <a:p>
            <a:pPr marL="285750" indent="-285750" algn="just">
              <a:spcBef>
                <a:spcPts val="600"/>
              </a:spcBef>
              <a:spcAft>
                <a:spcPts val="600"/>
              </a:spcAft>
              <a:buFont typeface="Arial" panose="020B0604020202020204" pitchFamily="34" charset="0"/>
              <a:buChar char="•"/>
            </a:pPr>
            <a:r>
              <a:rPr lang="en-US" b="0" cap="none" dirty="0" err="1">
                <a:latin typeface="+mn-lt"/>
              </a:rPr>
              <a:t>Bagaimana</a:t>
            </a:r>
            <a:r>
              <a:rPr lang="en-US" b="0" cap="none" dirty="0">
                <a:latin typeface="+mn-lt"/>
              </a:rPr>
              <a:t> </a:t>
            </a:r>
            <a:r>
              <a:rPr lang="en-US" b="0" cap="none" dirty="0" err="1">
                <a:latin typeface="+mn-lt"/>
              </a:rPr>
              <a:t>cara</a:t>
            </a:r>
            <a:r>
              <a:rPr lang="en-US" b="0" cap="none" dirty="0">
                <a:latin typeface="+mn-lt"/>
              </a:rPr>
              <a:t> </a:t>
            </a:r>
            <a:r>
              <a:rPr lang="en-US" b="0" cap="none" dirty="0" err="1">
                <a:latin typeface="+mn-lt"/>
              </a:rPr>
              <a:t>mengelompokkan</a:t>
            </a:r>
            <a:r>
              <a:rPr lang="en-US" b="0" cap="none" dirty="0">
                <a:latin typeface="+mn-lt"/>
              </a:rPr>
              <a:t>/</a:t>
            </a:r>
            <a:r>
              <a:rPr lang="en-US" b="0" cap="none" dirty="0" err="1">
                <a:latin typeface="+mn-lt"/>
              </a:rPr>
              <a:t>mengklasifikasikan</a:t>
            </a:r>
            <a:r>
              <a:rPr lang="en-US" b="0" cap="none" dirty="0">
                <a:latin typeface="+mn-lt"/>
              </a:rPr>
              <a:t> tweet yang </a:t>
            </a:r>
            <a:r>
              <a:rPr lang="en-US" b="0" cap="none" dirty="0" err="1">
                <a:latin typeface="+mn-lt"/>
              </a:rPr>
              <a:t>termasuk</a:t>
            </a:r>
            <a:r>
              <a:rPr lang="en-US" b="0" cap="none" dirty="0">
                <a:latin typeface="+mn-lt"/>
              </a:rPr>
              <a:t> ke </a:t>
            </a:r>
            <a:r>
              <a:rPr lang="en-US" b="0" cap="none" dirty="0" err="1">
                <a:latin typeface="+mn-lt"/>
              </a:rPr>
              <a:t>dalam</a:t>
            </a:r>
            <a:r>
              <a:rPr lang="en-US" b="0" cap="none" dirty="0">
                <a:latin typeface="+mn-lt"/>
              </a:rPr>
              <a:t> </a:t>
            </a:r>
            <a:r>
              <a:rPr lang="en-US" b="0" i="1" cap="none" dirty="0">
                <a:latin typeface="+mn-lt"/>
              </a:rPr>
              <a:t>hate speech</a:t>
            </a:r>
            <a:r>
              <a:rPr lang="en-US" b="0" cap="none" dirty="0">
                <a:latin typeface="+mn-lt"/>
              </a:rPr>
              <a:t>?</a:t>
            </a:r>
          </a:p>
          <a:p>
            <a:pPr marL="285750" indent="-285750" algn="just">
              <a:spcBef>
                <a:spcPts val="600"/>
              </a:spcBef>
              <a:spcAft>
                <a:spcPts val="600"/>
              </a:spcAft>
              <a:buFont typeface="Arial" panose="020B0604020202020204" pitchFamily="34" charset="0"/>
              <a:buChar char="•"/>
            </a:pPr>
            <a:r>
              <a:rPr lang="en-US" b="0" cap="none" dirty="0" err="1">
                <a:latin typeface="+mn-lt"/>
              </a:rPr>
              <a:t>Berapa</a:t>
            </a:r>
            <a:r>
              <a:rPr lang="en-US" b="0" cap="none" dirty="0">
                <a:latin typeface="+mn-lt"/>
              </a:rPr>
              <a:t> rata-rata </a:t>
            </a:r>
            <a:r>
              <a:rPr lang="en-US" b="0" cap="none" dirty="0" err="1">
                <a:latin typeface="+mn-lt"/>
              </a:rPr>
              <a:t>karakter</a:t>
            </a:r>
            <a:r>
              <a:rPr lang="en-US" b="0" cap="none" dirty="0">
                <a:latin typeface="+mn-lt"/>
              </a:rPr>
              <a:t> dan kata yang </a:t>
            </a:r>
            <a:r>
              <a:rPr lang="en-US" b="0" cap="none" dirty="0" err="1">
                <a:latin typeface="+mn-lt"/>
              </a:rPr>
              <a:t>digunakan</a:t>
            </a:r>
            <a:r>
              <a:rPr lang="en-US" b="0" cap="none" dirty="0">
                <a:latin typeface="+mn-lt"/>
              </a:rPr>
              <a:t> </a:t>
            </a:r>
            <a:r>
              <a:rPr lang="en-US" b="0" cap="none" dirty="0" err="1">
                <a:latin typeface="+mn-lt"/>
              </a:rPr>
              <a:t>pengguna</a:t>
            </a:r>
            <a:r>
              <a:rPr lang="en-US" b="0" cap="none" dirty="0">
                <a:latin typeface="+mn-lt"/>
              </a:rPr>
              <a:t> </a:t>
            </a:r>
            <a:r>
              <a:rPr lang="en-US" b="0" cap="none" dirty="0" err="1">
                <a:latin typeface="+mn-lt"/>
              </a:rPr>
              <a:t>saat</a:t>
            </a:r>
            <a:r>
              <a:rPr lang="en-US" b="0" cap="none" dirty="0">
                <a:latin typeface="+mn-lt"/>
              </a:rPr>
              <a:t> </a:t>
            </a:r>
            <a:r>
              <a:rPr lang="en-US" b="0" cap="none" dirty="0" err="1">
                <a:latin typeface="+mn-lt"/>
              </a:rPr>
              <a:t>mengunggah</a:t>
            </a:r>
            <a:r>
              <a:rPr lang="en-US" b="0" cap="none" dirty="0">
                <a:latin typeface="+mn-lt"/>
              </a:rPr>
              <a:t> tweet?</a:t>
            </a:r>
          </a:p>
          <a:p>
            <a:pPr marL="285750" indent="-285750" algn="just">
              <a:spcBef>
                <a:spcPts val="600"/>
              </a:spcBef>
              <a:spcAft>
                <a:spcPts val="600"/>
              </a:spcAft>
              <a:buFont typeface="Arial" panose="020B0604020202020204" pitchFamily="34" charset="0"/>
              <a:buChar char="•"/>
            </a:pPr>
            <a:r>
              <a:rPr lang="en-US" b="0" cap="none" dirty="0" err="1">
                <a:latin typeface="+mn-lt"/>
              </a:rPr>
              <a:t>Apa</a:t>
            </a:r>
            <a:r>
              <a:rPr lang="en-US" b="0" cap="none" dirty="0">
                <a:latin typeface="+mn-lt"/>
              </a:rPr>
              <a:t> kata </a:t>
            </a:r>
            <a:r>
              <a:rPr lang="en-US" b="0" cap="none" dirty="0" err="1">
                <a:latin typeface="+mn-lt"/>
              </a:rPr>
              <a:t>kasar</a:t>
            </a:r>
            <a:r>
              <a:rPr lang="en-US" b="0" cap="none" dirty="0">
                <a:latin typeface="+mn-lt"/>
              </a:rPr>
              <a:t>/abusive yang </a:t>
            </a:r>
            <a:r>
              <a:rPr lang="en-US" b="0" cap="none" dirty="0" err="1">
                <a:latin typeface="+mn-lt"/>
              </a:rPr>
              <a:t>sering</a:t>
            </a:r>
            <a:r>
              <a:rPr lang="en-US" b="0" cap="none" dirty="0">
                <a:latin typeface="+mn-lt"/>
              </a:rPr>
              <a:t> </a:t>
            </a:r>
            <a:r>
              <a:rPr lang="en-US" b="0" cap="none" dirty="0" err="1">
                <a:latin typeface="+mn-lt"/>
              </a:rPr>
              <a:t>digunakan</a:t>
            </a:r>
            <a:r>
              <a:rPr lang="en-US" b="0" cap="none" dirty="0">
                <a:latin typeface="+mn-lt"/>
              </a:rPr>
              <a:t> </a:t>
            </a:r>
            <a:r>
              <a:rPr lang="en-US" b="0" cap="none" dirty="0" err="1">
                <a:latin typeface="+mn-lt"/>
              </a:rPr>
              <a:t>dalam</a:t>
            </a:r>
            <a:r>
              <a:rPr lang="en-US" b="0" cap="none" dirty="0">
                <a:latin typeface="+mn-lt"/>
              </a:rPr>
              <a:t> tweet yang </a:t>
            </a:r>
            <a:r>
              <a:rPr lang="en-US" b="0" cap="none" dirty="0" err="1">
                <a:latin typeface="+mn-lt"/>
              </a:rPr>
              <a:t>mengandung</a:t>
            </a:r>
            <a:r>
              <a:rPr lang="en-US" b="0" cap="none" dirty="0">
                <a:latin typeface="+mn-lt"/>
              </a:rPr>
              <a:t> </a:t>
            </a:r>
            <a:r>
              <a:rPr lang="en-US" b="0" i="1" cap="none" dirty="0">
                <a:latin typeface="+mn-lt"/>
              </a:rPr>
              <a:t>hate speech</a:t>
            </a:r>
            <a:r>
              <a:rPr lang="en-US" b="0" cap="none" dirty="0">
                <a:latin typeface="+mn-lt"/>
              </a:rPr>
              <a:t>?</a:t>
            </a:r>
            <a:endParaRPr lang="en-US" cap="none" dirty="0">
              <a:latin typeface="+mn-lt"/>
            </a:endParaRPr>
          </a:p>
          <a:p>
            <a:pPr marL="285750" indent="-285750" algn="just">
              <a:spcBef>
                <a:spcPts val="600"/>
              </a:spcBef>
              <a:spcAft>
                <a:spcPts val="600"/>
              </a:spcAft>
              <a:buFont typeface="Arial" panose="020B0604020202020204" pitchFamily="34" charset="0"/>
              <a:buChar char="•"/>
            </a:pPr>
            <a:endParaRPr lang="en-US" b="0" cap="none" dirty="0">
              <a:latin typeface="+mn-lt"/>
            </a:endParaRPr>
          </a:p>
          <a:p>
            <a:pPr algn="l"/>
            <a:endParaRPr lang="en-US" b="0" cap="none" dirty="0"/>
          </a:p>
        </p:txBody>
      </p:sp>
      <p:sp>
        <p:nvSpPr>
          <p:cNvPr id="22" name="TextBox 21">
            <a:extLst>
              <a:ext uri="{FF2B5EF4-FFF2-40B4-BE49-F238E27FC236}">
                <a16:creationId xmlns:a16="http://schemas.microsoft.com/office/drawing/2014/main" id="{F1E57127-360A-A2A8-B513-83221263AAC1}"/>
              </a:ext>
            </a:extLst>
          </p:cNvPr>
          <p:cNvSpPr txBox="1"/>
          <p:nvPr/>
        </p:nvSpPr>
        <p:spPr>
          <a:xfrm>
            <a:off x="992124" y="1886181"/>
            <a:ext cx="3069771" cy="646331"/>
          </a:xfrm>
          <a:prstGeom prst="rect">
            <a:avLst/>
          </a:prstGeom>
          <a:noFill/>
        </p:spPr>
        <p:txBody>
          <a:bodyPr wrap="square" rtlCol="0">
            <a:spAutoFit/>
          </a:bodyPr>
          <a:lstStyle/>
          <a:p>
            <a:pPr algn="ctr"/>
            <a:r>
              <a:rPr lang="en-US" b="1" dirty="0">
                <a:solidFill>
                  <a:srgbClr val="202C8F"/>
                </a:solidFill>
                <a:latin typeface="Arial" panose="020B0604020202020204" pitchFamily="34" charset="0"/>
                <a:cs typeface="Arial" panose="020B0604020202020204" pitchFamily="34" charset="0"/>
              </a:rPr>
              <a:t>RUMUSAN MASALAH</a:t>
            </a:r>
          </a:p>
          <a:p>
            <a:endParaRPr lang="en-ID" dirty="0"/>
          </a:p>
        </p:txBody>
      </p:sp>
      <p:pic>
        <p:nvPicPr>
          <p:cNvPr id="4" name="Picture Placeholder 291" descr="checklist icon">
            <a:extLst>
              <a:ext uri="{FF2B5EF4-FFF2-40B4-BE49-F238E27FC236}">
                <a16:creationId xmlns:a16="http://schemas.microsoft.com/office/drawing/2014/main" id="{FBF00504-8ABA-EC17-B960-6A2D1400C75B}"/>
              </a:ext>
            </a:extLst>
          </p:cNvPr>
          <p:cNvPicPr>
            <a:picLocks noGrp="1" noChangeAspect="1"/>
          </p:cNvPicPr>
          <p:nvPr>
            <p:ph type="pic" sz="quarter" idx="23"/>
          </p:nvPr>
        </p:nvPicPr>
        <p:blipFill rotWithShape="1">
          <a:blip r:embed="rId2"/>
          <a:srcRect/>
          <a:stretch/>
        </p:blipFill>
        <p:spPr>
          <a:xfrm>
            <a:off x="360128" y="1513332"/>
            <a:ext cx="704088" cy="704088"/>
          </a:xfrm>
        </p:spPr>
      </p:pic>
    </p:spTree>
    <p:extLst>
      <p:ext uri="{BB962C8B-B14F-4D97-AF65-F5344CB8AC3E}">
        <p14:creationId xmlns:p14="http://schemas.microsoft.com/office/powerpoint/2010/main" val="679785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dirty="0" err="1"/>
              <a:t>Analisis</a:t>
            </a:r>
            <a:r>
              <a:rPr lang="en-US" dirty="0"/>
              <a:t> Hate Speech pada Data Twitter</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a:xfrm>
            <a:off x="713232" y="1865376"/>
            <a:ext cx="10671048" cy="4434840"/>
          </a:xfrm>
        </p:spPr>
        <p:txBody>
          <a:bodyPr/>
          <a:lstStyle/>
          <a:p>
            <a:pPr algn="just">
              <a:spcBef>
                <a:spcPts val="600"/>
              </a:spcBef>
              <a:spcAft>
                <a:spcPts val="600"/>
              </a:spcAft>
            </a:pPr>
            <a:r>
              <a:rPr lang="en-US" b="0" cap="none" dirty="0">
                <a:latin typeface="+mn-lt"/>
              </a:rPr>
              <a:t>Datasets yang </a:t>
            </a:r>
            <a:r>
              <a:rPr lang="en-US" b="0" cap="none" dirty="0" err="1">
                <a:latin typeface="+mn-lt"/>
              </a:rPr>
              <a:t>digunakan</a:t>
            </a:r>
            <a:r>
              <a:rPr lang="en-US" b="0" cap="none" dirty="0">
                <a:latin typeface="+mn-lt"/>
              </a:rPr>
              <a:t> </a:t>
            </a:r>
            <a:r>
              <a:rPr lang="en-US" b="0" cap="none" dirty="0" err="1">
                <a:latin typeface="+mn-lt"/>
              </a:rPr>
              <a:t>dalam</a:t>
            </a:r>
            <a:r>
              <a:rPr lang="en-US" b="0" cap="none" dirty="0">
                <a:latin typeface="+mn-lt"/>
              </a:rPr>
              <a:t> </a:t>
            </a:r>
            <a:r>
              <a:rPr lang="en-US" b="0" cap="none" dirty="0" err="1">
                <a:latin typeface="+mn-lt"/>
              </a:rPr>
              <a:t>analisis</a:t>
            </a:r>
            <a:r>
              <a:rPr lang="en-US" b="0" cap="none" dirty="0">
                <a:latin typeface="+mn-lt"/>
              </a:rPr>
              <a:t> ini </a:t>
            </a:r>
            <a:r>
              <a:rPr lang="en-US" b="0" cap="none" dirty="0" err="1">
                <a:latin typeface="+mn-lt"/>
              </a:rPr>
              <a:t>bersumber</a:t>
            </a:r>
            <a:r>
              <a:rPr lang="en-US" b="0" cap="none" dirty="0">
                <a:latin typeface="+mn-lt"/>
              </a:rPr>
              <a:t> </a:t>
            </a:r>
            <a:r>
              <a:rPr lang="en-US" b="0" cap="none" dirty="0" err="1">
                <a:latin typeface="+mn-lt"/>
              </a:rPr>
              <a:t>dari</a:t>
            </a:r>
            <a:r>
              <a:rPr lang="en-US" b="0" cap="none" dirty="0">
                <a:latin typeface="+mn-lt"/>
              </a:rPr>
              <a:t> </a:t>
            </a:r>
            <a:r>
              <a:rPr lang="en-US" b="0" cap="none" dirty="0">
                <a:latin typeface="+mn-lt"/>
                <a:hlinkClick r:id="rId2"/>
              </a:rPr>
              <a:t>www.kaggle.com</a:t>
            </a:r>
            <a:r>
              <a:rPr lang="en-US" b="0" cap="none" dirty="0">
                <a:latin typeface="+mn-lt"/>
              </a:rPr>
              <a:t>, salah </a:t>
            </a:r>
            <a:r>
              <a:rPr lang="en-US" b="0" cap="none" dirty="0" err="1">
                <a:latin typeface="+mn-lt"/>
              </a:rPr>
              <a:t>satu</a:t>
            </a:r>
            <a:r>
              <a:rPr lang="en-US" b="0" cap="none" dirty="0">
                <a:latin typeface="+mn-lt"/>
              </a:rPr>
              <a:t> platform </a:t>
            </a:r>
            <a:r>
              <a:rPr lang="en-US" b="0" cap="none" dirty="0" err="1">
                <a:latin typeface="+mn-lt"/>
              </a:rPr>
              <a:t>komunitas</a:t>
            </a:r>
            <a:r>
              <a:rPr lang="en-US" b="0" cap="none" dirty="0">
                <a:latin typeface="+mn-lt"/>
              </a:rPr>
              <a:t> online di </a:t>
            </a:r>
            <a:r>
              <a:rPr lang="en-US" b="0" cap="none" dirty="0" err="1">
                <a:latin typeface="+mn-lt"/>
              </a:rPr>
              <a:t>bidang</a:t>
            </a:r>
            <a:r>
              <a:rPr lang="en-US" b="0" cap="none" dirty="0">
                <a:latin typeface="+mn-lt"/>
              </a:rPr>
              <a:t> data science dan machine learning.</a:t>
            </a:r>
          </a:p>
          <a:p>
            <a:pPr algn="just">
              <a:spcBef>
                <a:spcPts val="600"/>
              </a:spcBef>
              <a:spcAft>
                <a:spcPts val="600"/>
              </a:spcAft>
            </a:pPr>
            <a:endParaRPr lang="en-US" b="0" cap="none" dirty="0">
              <a:latin typeface="+mn-lt"/>
            </a:endParaRPr>
          </a:p>
          <a:p>
            <a:pPr>
              <a:spcBef>
                <a:spcPts val="600"/>
              </a:spcBef>
              <a:spcAft>
                <a:spcPts val="600"/>
              </a:spcAft>
            </a:pPr>
            <a:r>
              <a:rPr lang="en-US" sz="3200" cap="none" dirty="0">
                <a:latin typeface="+mn-lt"/>
                <a:hlinkClick r:id="rId3"/>
              </a:rPr>
              <a:t>Indonesian Abusive and Hate Speech Twitter Text</a:t>
            </a:r>
            <a:r>
              <a:rPr lang="en-US" sz="3200" cap="none" dirty="0">
                <a:latin typeface="+mn-lt"/>
              </a:rPr>
              <a:t> </a:t>
            </a:r>
            <a:endParaRPr lang="en-US" b="0" cap="none" dirty="0">
              <a:latin typeface="+mn-lt"/>
            </a:endParaRPr>
          </a:p>
          <a:p>
            <a:pPr algn="just">
              <a:spcBef>
                <a:spcPts val="600"/>
              </a:spcBef>
              <a:spcAft>
                <a:spcPts val="600"/>
              </a:spcAft>
            </a:pPr>
            <a:endParaRPr lang="en-US" b="0" cap="none" dirty="0">
              <a:latin typeface="+mn-lt"/>
            </a:endParaRPr>
          </a:p>
          <a:p>
            <a:pPr algn="l">
              <a:spcBef>
                <a:spcPts val="600"/>
              </a:spcBef>
              <a:spcAft>
                <a:spcPts val="600"/>
              </a:spcAft>
            </a:pPr>
            <a:r>
              <a:rPr lang="en-GB" sz="1400" b="0" cap="none" dirty="0">
                <a:latin typeface="Abadi Extra Light" panose="020B0204020104020204" pitchFamily="34" charset="0"/>
              </a:rPr>
              <a:t>Citation</a:t>
            </a:r>
          </a:p>
          <a:p>
            <a:pPr algn="l">
              <a:spcBef>
                <a:spcPts val="600"/>
              </a:spcBef>
              <a:spcAft>
                <a:spcPts val="600"/>
              </a:spcAft>
            </a:pPr>
            <a:r>
              <a:rPr lang="en-GB" sz="1400" b="0" cap="none" dirty="0">
                <a:latin typeface="Abadi Extra Light" panose="020B0204020104020204" pitchFamily="34" charset="0"/>
              </a:rPr>
              <a:t>Cite the original author if you use the data:</a:t>
            </a:r>
          </a:p>
          <a:p>
            <a:pPr algn="l">
              <a:spcBef>
                <a:spcPts val="600"/>
              </a:spcBef>
              <a:spcAft>
                <a:spcPts val="600"/>
              </a:spcAft>
            </a:pPr>
            <a:r>
              <a:rPr lang="en-GB" sz="1400" b="0" cap="none" dirty="0">
                <a:latin typeface="Abadi Extra Light" panose="020B0204020104020204" pitchFamily="34" charset="0"/>
              </a:rPr>
              <a:t>Muhammad </a:t>
            </a:r>
            <a:r>
              <a:rPr lang="en-GB" sz="1400" b="0" cap="none" dirty="0" err="1">
                <a:latin typeface="Abadi Extra Light" panose="020B0204020104020204" pitchFamily="34" charset="0"/>
              </a:rPr>
              <a:t>okky</a:t>
            </a:r>
            <a:r>
              <a:rPr lang="en-GB" sz="1400" b="0" cap="none" dirty="0">
                <a:latin typeface="Abadi Extra Light" panose="020B0204020104020204" pitchFamily="34" charset="0"/>
              </a:rPr>
              <a:t> </a:t>
            </a:r>
            <a:r>
              <a:rPr lang="en-GB" sz="1400" b="0" cap="none" dirty="0" err="1">
                <a:latin typeface="Abadi Extra Light" panose="020B0204020104020204" pitchFamily="34" charset="0"/>
              </a:rPr>
              <a:t>ibrohim</a:t>
            </a:r>
            <a:r>
              <a:rPr lang="en-GB" sz="1400" b="0" cap="none" dirty="0">
                <a:latin typeface="Abadi Extra Light" panose="020B0204020104020204" pitchFamily="34" charset="0"/>
              </a:rPr>
              <a:t> and </a:t>
            </a:r>
            <a:r>
              <a:rPr lang="en-GB" sz="1400" b="0" cap="none" dirty="0" err="1">
                <a:latin typeface="Abadi Extra Light" panose="020B0204020104020204" pitchFamily="34" charset="0"/>
              </a:rPr>
              <a:t>indra</a:t>
            </a:r>
            <a:r>
              <a:rPr lang="en-GB" sz="1400" b="0" cap="none" dirty="0">
                <a:latin typeface="Abadi Extra Light" panose="020B0204020104020204" pitchFamily="34" charset="0"/>
              </a:rPr>
              <a:t> </a:t>
            </a:r>
            <a:r>
              <a:rPr lang="en-GB" sz="1400" b="0" cap="none" dirty="0" err="1">
                <a:latin typeface="Abadi Extra Light" panose="020B0204020104020204" pitchFamily="34" charset="0"/>
              </a:rPr>
              <a:t>budi</a:t>
            </a:r>
            <a:r>
              <a:rPr lang="en-GB" sz="1400" b="0" cap="none" dirty="0">
                <a:latin typeface="Abadi Extra Light" panose="020B0204020104020204" pitchFamily="34" charset="0"/>
              </a:rPr>
              <a:t>. 2019. Multi-label hate speech and abusive language detection in </a:t>
            </a:r>
            <a:r>
              <a:rPr lang="en-GB" sz="1400" b="0" cap="none" dirty="0" err="1">
                <a:latin typeface="Abadi Extra Light" panose="020B0204020104020204" pitchFamily="34" charset="0"/>
              </a:rPr>
              <a:t>indonesian</a:t>
            </a:r>
            <a:r>
              <a:rPr lang="en-GB" sz="1400" b="0" cap="none" dirty="0">
                <a:latin typeface="Abadi Extra Light" panose="020B0204020104020204" pitchFamily="34" charset="0"/>
              </a:rPr>
              <a:t> twitter. In ALW3: 3rd workshop on abusive language online, 46-57. (Every paper template may have different citation </a:t>
            </a:r>
            <a:r>
              <a:rPr lang="en-GB" sz="1400" b="0" cap="none" dirty="0" err="1">
                <a:latin typeface="Abadi Extra Light" panose="020B0204020104020204" pitchFamily="34" charset="0"/>
              </a:rPr>
              <a:t>writting</a:t>
            </a:r>
            <a:r>
              <a:rPr lang="en-GB" sz="1400" b="0" cap="none" dirty="0">
                <a:latin typeface="Abadi Extra Light" panose="020B0204020104020204" pitchFamily="34" charset="0"/>
              </a:rPr>
              <a:t>. For latex user, you can see </a:t>
            </a:r>
            <a:r>
              <a:rPr lang="en-GB" sz="1400" b="0" cap="none" dirty="0" err="1">
                <a:latin typeface="Abadi Extra Light" panose="020B0204020104020204" pitchFamily="34" charset="0"/>
              </a:rPr>
              <a:t>citation.Bib</a:t>
            </a:r>
            <a:r>
              <a:rPr lang="en-GB" sz="1400" b="0" cap="none" dirty="0">
                <a:latin typeface="Abadi Extra Light" panose="020B0204020104020204" pitchFamily="34" charset="0"/>
              </a:rPr>
              <a:t>).</a:t>
            </a:r>
          </a:p>
          <a:p>
            <a:pPr algn="just">
              <a:spcBef>
                <a:spcPts val="600"/>
              </a:spcBef>
              <a:spcAft>
                <a:spcPts val="600"/>
              </a:spcAft>
            </a:pPr>
            <a:endParaRPr lang="en-US" b="0" cap="none" dirty="0">
              <a:latin typeface="+mn-lt"/>
            </a:endParaRPr>
          </a:p>
          <a:p>
            <a:pPr algn="just"/>
            <a:endParaRPr lang="en-US" b="0" cap="none" dirty="0">
              <a:latin typeface="+mn-lt"/>
            </a:endParaRPr>
          </a:p>
        </p:txBody>
      </p:sp>
      <p:sp>
        <p:nvSpPr>
          <p:cNvPr id="22" name="TextBox 21">
            <a:extLst>
              <a:ext uri="{FF2B5EF4-FFF2-40B4-BE49-F238E27FC236}">
                <a16:creationId xmlns:a16="http://schemas.microsoft.com/office/drawing/2014/main" id="{F1E57127-360A-A2A8-B513-83221263AAC1}"/>
              </a:ext>
            </a:extLst>
          </p:cNvPr>
          <p:cNvSpPr txBox="1"/>
          <p:nvPr/>
        </p:nvSpPr>
        <p:spPr>
          <a:xfrm>
            <a:off x="992124" y="1886183"/>
            <a:ext cx="3069771" cy="646331"/>
          </a:xfrm>
          <a:prstGeom prst="rect">
            <a:avLst/>
          </a:prstGeom>
          <a:noFill/>
        </p:spPr>
        <p:txBody>
          <a:bodyPr wrap="square" rtlCol="0">
            <a:spAutoFit/>
          </a:bodyPr>
          <a:lstStyle/>
          <a:p>
            <a:pPr algn="ctr"/>
            <a:r>
              <a:rPr lang="en-US" b="1" dirty="0">
                <a:solidFill>
                  <a:srgbClr val="202C8F"/>
                </a:solidFill>
                <a:latin typeface="Arial" panose="020B0604020202020204" pitchFamily="34" charset="0"/>
                <a:cs typeface="Arial" panose="020B0604020202020204" pitchFamily="34" charset="0"/>
              </a:rPr>
              <a:t>SUMBER DATA</a:t>
            </a:r>
          </a:p>
          <a:p>
            <a:endParaRPr lang="en-ID" dirty="0"/>
          </a:p>
        </p:txBody>
      </p:sp>
      <p:pic>
        <p:nvPicPr>
          <p:cNvPr id="7" name="Picture Placeholder 75" descr="increasing chart icon">
            <a:extLst>
              <a:ext uri="{FF2B5EF4-FFF2-40B4-BE49-F238E27FC236}">
                <a16:creationId xmlns:a16="http://schemas.microsoft.com/office/drawing/2014/main" id="{27BDDACB-8F52-A16C-1792-6CA056BA4CDC}"/>
              </a:ext>
            </a:extLst>
          </p:cNvPr>
          <p:cNvPicPr>
            <a:picLocks noChangeAspect="1"/>
          </p:cNvPicPr>
          <p:nvPr/>
        </p:nvPicPr>
        <p:blipFill rotWithShape="1">
          <a:blip r:embed="rId4"/>
          <a:srcRect/>
          <a:stretch/>
        </p:blipFill>
        <p:spPr>
          <a:xfrm>
            <a:off x="360432" y="1512576"/>
            <a:ext cx="705600" cy="705600"/>
          </a:xfrm>
          <a:prstGeom prst="ellipse">
            <a:avLst/>
          </a:prstGeom>
          <a:solidFill>
            <a:schemeClr val="accent1"/>
          </a:solidFill>
        </p:spPr>
      </p:pic>
    </p:spTree>
    <p:extLst>
      <p:ext uri="{BB962C8B-B14F-4D97-AF65-F5344CB8AC3E}">
        <p14:creationId xmlns:p14="http://schemas.microsoft.com/office/powerpoint/2010/main" val="74930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QUARTERLY PERFORMANCE</a:t>
            </a:r>
          </a:p>
        </p:txBody>
      </p:sp>
      <p:graphicFrame>
        <p:nvGraphicFramePr>
          <p:cNvPr id="5" name="Content Placeholder 5" descr="Bar chart">
            <a:extLst>
              <a:ext uri="{FF2B5EF4-FFF2-40B4-BE49-F238E27FC236}">
                <a16:creationId xmlns:a16="http://schemas.microsoft.com/office/drawing/2014/main" id="{ED69F325-47F8-5A12-D3A4-2BB6ADB3D0B6}"/>
              </a:ext>
            </a:extLst>
          </p:cNvPr>
          <p:cNvGraphicFramePr>
            <a:graphicFrameLocks noGrp="1"/>
          </p:cNvGraphicFramePr>
          <p:nvPr>
            <p:ph sz="half" idx="1"/>
            <p:extLst>
              <p:ext uri="{D42A27DB-BD31-4B8C-83A1-F6EECF244321}">
                <p14:modId xmlns:p14="http://schemas.microsoft.com/office/powerpoint/2010/main" val="4222337726"/>
              </p:ext>
            </p:extLst>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288647473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16C6E49130854AB8AC213B4A485674" ma:contentTypeVersion="2" ma:contentTypeDescription="Create a new document." ma:contentTypeScope="" ma:versionID="eae24e2d948a564fa6120b8f85c32e02">
  <xsd:schema xmlns:xsd="http://www.w3.org/2001/XMLSchema" xmlns:xs="http://www.w3.org/2001/XMLSchema" xmlns:p="http://schemas.microsoft.com/office/2006/metadata/properties" xmlns:ns3="cb9bd69a-8657-451f-ae4f-6960e428c111" targetNamespace="http://schemas.microsoft.com/office/2006/metadata/properties" ma:root="true" ma:fieldsID="55cdcb925e5f8136563d0c9ded7fedb9" ns3:_="">
    <xsd:import namespace="cb9bd69a-8657-451f-ae4f-6960e428c111"/>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9bd69a-8657-451f-ae4f-6960e428c1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E57734-82D2-4EB2-8413-C76AF46C76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9bd69a-8657-451f-ae4f-6960e428c1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8D2AE5-ED10-4CA1-9037-94327271A4BF}">
  <ds:schemaRefs>
    <ds:schemaRef ds:uri="http://schemas.microsoft.com/sharepoint/v3/contenttype/forms"/>
  </ds:schemaRefs>
</ds:datastoreItem>
</file>

<file path=customXml/itemProps3.xml><?xml version="1.0" encoding="utf-8"?>
<ds:datastoreItem xmlns:ds="http://schemas.openxmlformats.org/officeDocument/2006/customXml" ds:itemID="{69A5AAB4-25B9-43F2-86CA-4A58B353E8B2}">
  <ds:schemaRefs>
    <ds:schemaRef ds:uri="cb9bd69a-8657-451f-ae4f-6960e428c111"/>
    <ds:schemaRef ds:uri="http://purl.org/dc/term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{ACB1120A-CF68-4C10-A78B-183EF4381B7A}tf78438558_win32</Template>
  <TotalTime>1072</TotalTime>
  <Words>892</Words>
  <Application>Microsoft Office PowerPoint</Application>
  <PresentationFormat>Widescreen</PresentationFormat>
  <Paragraphs>181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Abadi Extra Light</vt:lpstr>
      <vt:lpstr>Aharoni</vt:lpstr>
      <vt:lpstr>Arial</vt:lpstr>
      <vt:lpstr>Arial Black</vt:lpstr>
      <vt:lpstr>Sabon Next LT</vt:lpstr>
      <vt:lpstr>Office Theme</vt:lpstr>
      <vt:lpstr>Sweeping Away The Hate:  A Closer Look At Cleansing  Abusive Tweets  From Social Media Data </vt:lpstr>
      <vt:lpstr>Proses analisis data</vt:lpstr>
      <vt:lpstr>Problem definition</vt:lpstr>
      <vt:lpstr>PowerPoint Presentation</vt:lpstr>
      <vt:lpstr>PowerPoint Presentation</vt:lpstr>
      <vt:lpstr>PowerPoint Presentation</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Data preparation &amp; analyze</vt:lpstr>
      <vt:lpstr>Data preparation &amp; analyze</vt:lpstr>
      <vt:lpstr>HOW WE GET THERE</vt:lpstr>
      <vt:lpstr>SUMMARY </vt:lpstr>
      <vt:lpstr>THANK YOU</vt:lpstr>
      <vt:lpstr>Problem definition</vt:lpstr>
      <vt:lpstr>PRIMARY GOALS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hate speech pada data twitter</dc:title>
  <dc:subject/>
  <dc:creator>Emma</dc:creator>
  <cp:lastModifiedBy>Emma</cp:lastModifiedBy>
  <cp:revision>5</cp:revision>
  <dcterms:created xsi:type="dcterms:W3CDTF">2023-03-21T03:57:00Z</dcterms:created>
  <dcterms:modified xsi:type="dcterms:W3CDTF">2023-03-25T15:48:34Z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0x010100A116C6E49130854AB8AC213B4A485674</vt:lpwstr>
  </property>
</Properties>
</file>